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8" r:id="rId4"/>
    <p:sldId id="266" r:id="rId5"/>
    <p:sldId id="268" r:id="rId6"/>
    <p:sldId id="302" r:id="rId7"/>
    <p:sldId id="272" r:id="rId8"/>
    <p:sldId id="300" r:id="rId9"/>
    <p:sldId id="291" r:id="rId10"/>
    <p:sldId id="293" r:id="rId11"/>
    <p:sldId id="299" r:id="rId12"/>
    <p:sldId id="297" r:id="rId13"/>
    <p:sldId id="301" r:id="rId14"/>
    <p:sldId id="294" r:id="rId15"/>
    <p:sldId id="296" r:id="rId16"/>
    <p:sldId id="298" r:id="rId17"/>
    <p:sldId id="290" r:id="rId18"/>
    <p:sldId id="264" r:id="rId19"/>
    <p:sldId id="287" r:id="rId20"/>
    <p:sldId id="286" r:id="rId21"/>
    <p:sldId id="289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tjdkirkVTDBaXz5PmLkhw==" hashData="qtBdlD/+6+Zz9VX74zJ7DElJI9b/EBM3wzqmo1GvxV2xS5sqMteoHLf40YN+x5Zd96Sw+7Cy2JnyAxFR77TbMQ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Nowakowski" initials="BB" lastIdx="4" clrIdx="0">
    <p:extLst>
      <p:ext uri="{19B8F6BF-5375-455C-9EA6-DF929625EA0E}">
        <p15:presenceInfo xmlns:p15="http://schemas.microsoft.com/office/powerpoint/2012/main" userId="Michele Nowakow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2237" autoAdjust="0"/>
  </p:normalViewPr>
  <p:slideViewPr>
    <p:cSldViewPr snapToGrid="0">
      <p:cViewPr varScale="1">
        <p:scale>
          <a:sx n="75" d="100"/>
          <a:sy n="75" d="100"/>
        </p:scale>
        <p:origin x="9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YTD Budgeted Targets = 67%</a:t>
            </a:r>
          </a:p>
          <a:p>
            <a:pPr>
              <a:defRPr b="1"/>
            </a:pPr>
            <a:r>
              <a:rPr lang="en-US" sz="2000" b="1" dirty="0"/>
              <a:t> 9/07/2023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'2023 QTR 2'!$B$2</c:f>
              <c:strCache>
                <c:ptCount val="1"/>
                <c:pt idx="0">
                  <c:v>Revenue 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 QTR 2'!$A$3:$A$7</c:f>
              <c:strCache>
                <c:ptCount val="5"/>
                <c:pt idx="0">
                  <c:v>Roads</c:v>
                </c:pt>
                <c:pt idx="1">
                  <c:v>Park</c:v>
                </c:pt>
                <c:pt idx="2">
                  <c:v>Police</c:v>
                </c:pt>
                <c:pt idx="3">
                  <c:v>Fire</c:v>
                </c:pt>
                <c:pt idx="4">
                  <c:v>General</c:v>
                </c:pt>
              </c:strCache>
            </c:strRef>
          </c:cat>
          <c:val>
            <c:numRef>
              <c:f>'2023 QTR 2'!$B$3:$B$7</c:f>
              <c:numCache>
                <c:formatCode>0%</c:formatCode>
                <c:ptCount val="5"/>
                <c:pt idx="0">
                  <c:v>1.05</c:v>
                </c:pt>
                <c:pt idx="1">
                  <c:v>0.91</c:v>
                </c:pt>
                <c:pt idx="2">
                  <c:v>0.94</c:v>
                </c:pt>
                <c:pt idx="3">
                  <c:v>0.93</c:v>
                </c:pt>
                <c:pt idx="4">
                  <c:v>1.02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8-4C3F-9064-A13C16C11E3B}"/>
            </c:ext>
          </c:extLst>
        </c:ser>
        <c:ser>
          <c:idx val="1"/>
          <c:order val="1"/>
          <c:tx>
            <c:strRef>
              <c:f>'2023 QTR 2'!$C$2</c:f>
              <c:strCache>
                <c:ptCount val="1"/>
                <c:pt idx="0">
                  <c:v>Appropriation 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 QTR 2'!$A$3:$A$7</c:f>
              <c:strCache>
                <c:ptCount val="5"/>
                <c:pt idx="0">
                  <c:v>Roads</c:v>
                </c:pt>
                <c:pt idx="1">
                  <c:v>Park</c:v>
                </c:pt>
                <c:pt idx="2">
                  <c:v>Police</c:v>
                </c:pt>
                <c:pt idx="3">
                  <c:v>Fire</c:v>
                </c:pt>
                <c:pt idx="4">
                  <c:v>General</c:v>
                </c:pt>
              </c:strCache>
            </c:strRef>
          </c:cat>
          <c:val>
            <c:numRef>
              <c:f>'2023 QTR 2'!$C$3:$C$7</c:f>
              <c:numCache>
                <c:formatCode>0%</c:formatCode>
                <c:ptCount val="5"/>
                <c:pt idx="0">
                  <c:v>0.46</c:v>
                </c:pt>
                <c:pt idx="1">
                  <c:v>0.32</c:v>
                </c:pt>
                <c:pt idx="2">
                  <c:v>0.59</c:v>
                </c:pt>
                <c:pt idx="3">
                  <c:v>0.69</c:v>
                </c:pt>
                <c:pt idx="4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8-4C3F-9064-A13C16C11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58752"/>
        <c:axId val="161557248"/>
      </c:barChart>
      <c:catAx>
        <c:axId val="16195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57248"/>
        <c:crosses val="autoZero"/>
        <c:auto val="1"/>
        <c:lblAlgn val="ctr"/>
        <c:lblOffset val="100"/>
        <c:noMultiLvlLbl val="0"/>
      </c:catAx>
      <c:valAx>
        <c:axId val="16155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5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07T11:40:30.968" idx="3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540F-3A18-4F3D-8572-72FAF2DB1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BB705-87EA-480C-A07F-EF3EDD53E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F028-7079-4DB1-AA87-6A4ED746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93D74-6E63-4632-B870-C87EE8B2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3E9AD-D79C-484F-8925-3F6930BE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58E9-9407-49F0-A414-4679C13E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A8C26-B73F-4420-99F2-421D0C713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060E6-889D-4C56-A879-2FFF12B3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0AE8-A7A8-47A4-8282-38C95F8F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48B12-FDEC-4B92-B10D-6055C10A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2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3372C-DD28-4CE6-A067-D6C091554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A24E-38AC-4784-9898-03228AAAD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87760-C122-48B5-9C6B-EFAE1BBD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03CBD-9270-4ACB-8699-98F31800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89E28-27A8-4660-89AE-B153C103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0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4968-79E9-406C-AA51-BC08502A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7EFC1-52D0-4791-8030-7F4EA6B7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75D8-5EBB-4D47-A13B-08D2E6E5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30BD4-F2C1-4726-9CA6-ED3233A7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D98DB-A18D-42E8-8A54-F1898692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7E02-1BE5-4E3A-9CDD-84252ED8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9AA4A-717D-46AD-BEE9-84D3C306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CC96E-6520-44DB-9A95-F192A6E0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2B5D0-100C-418F-A64B-0B74CACB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3F9B1-E0B7-4D84-BF9E-E2E8C064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F8C01-ADCC-47B9-ACB9-27722F21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6DC3-9D96-4984-8B65-09C6795A5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67FAF-22FF-48C8-8CE4-8A04CF97C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8612F-6F87-4AFB-ADAF-F9FEF968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CCA59-3260-47C0-9F99-E97D6691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B7EC3-1199-4E12-98B3-BE6A4B93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36A4-51F5-4E90-9E20-E6F87B7A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A53C5-5280-4D98-AD95-E5DEF409A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F861-CB5D-4A51-94BD-2E3B5C3DB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FEF06-C773-44BC-98FB-6AABA3317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13F8C-75F8-4F75-8550-02D0F3259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6C94C-41AC-4B36-974A-8015D6FA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DA1E9C-6D45-44A8-B66F-F9F8B009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3C84F6-F1D8-416F-89DA-343EB669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5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AF16-0DE1-41C9-9ECC-7B1B85F75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AAF51-1ABC-4BC8-ABFC-3404BF23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22F2F-6139-431D-B2F8-141C206F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31206-0969-4D93-BAAD-BC024645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0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A617F-8342-4B1A-AD15-329E5F8A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968F3-6060-45AE-A4A7-604591D3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55D23-11A1-4F7E-8174-38343018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A7AF-532D-4D42-B2E8-04FD5030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15AD-6D7A-414C-B69D-A0D2BCC7E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5A920-9D7A-4584-8645-4C943B05C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9B736-A15D-4052-B2DF-AA3C5856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F3C2B-645F-4B81-AB4F-978ADB8E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6243-3919-49EE-A6BA-0456AEC8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1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97D0-753A-475E-A4D6-AD69540D2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98459-95E7-480F-B6BD-875085BC4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65C41-C108-4C89-94E3-99BBFBA7A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C89AB-1CB2-46E5-9256-6611CFD8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929EF-BE3C-4A21-ABDF-885F1C95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CCE4-7894-4FAA-9A55-4E445082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104F2-0197-4C07-AB53-1C7D6EB91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949DD-E431-419B-8F57-FE900A4C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59CC6-6804-4FE5-AF7D-33378F653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B177-482E-4B42-B944-8BC8CE7C611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DCCF-9FE6-4A61-B2B8-45F6631CA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C8DA-B481-471B-8F07-20EA6EE4D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4D9C-AC85-45D5-9500-9DE6AF76A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176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Budget Report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DE0DD-6377-473F-BEFE-E5105342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1964" y="4859368"/>
            <a:ext cx="9144000" cy="1655762"/>
          </a:xfrm>
        </p:spPr>
        <p:txBody>
          <a:bodyPr/>
          <a:lstStyle/>
          <a:p>
            <a:r>
              <a:rPr lang="en-US" sz="4800" dirty="0">
                <a:solidFill>
                  <a:srgbClr val="002060"/>
                </a:solidFill>
              </a:rPr>
              <a:t>September 26th, 2023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12A3D-03F6-4585-AFEB-C0FDC0B504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49" y="1122363"/>
            <a:ext cx="5388746" cy="1271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E9CE01-E754-40F9-B101-CBFD10EB7D74}"/>
              </a:ext>
            </a:extLst>
          </p:cNvPr>
          <p:cNvSpPr txBox="1"/>
          <p:nvPr/>
        </p:nvSpPr>
        <p:spPr>
          <a:xfrm>
            <a:off x="4363987" y="2665656"/>
            <a:ext cx="3579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Welcome to this year’s 3rd</a:t>
            </a:r>
          </a:p>
        </p:txBody>
      </p:sp>
    </p:spTree>
    <p:extLst>
      <p:ext uri="{BB962C8B-B14F-4D97-AF65-F5344CB8AC3E}">
        <p14:creationId xmlns:p14="http://schemas.microsoft.com/office/powerpoint/2010/main" val="99295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7622AE-2942-4073-AD04-5066917961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E150C5-F943-4113-9562-B5B348FF043C}"/>
              </a:ext>
            </a:extLst>
          </p:cNvPr>
          <p:cNvSpPr/>
          <p:nvPr/>
        </p:nvSpPr>
        <p:spPr>
          <a:xfrm>
            <a:off x="5028090" y="1402672"/>
            <a:ext cx="31874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Resolution #4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Blight Transfer of Funds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2F79A-4E2A-4D38-93A4-CE3539AB6195}"/>
              </a:ext>
            </a:extLst>
          </p:cNvPr>
          <p:cNvSpPr txBox="1"/>
          <p:nvPr/>
        </p:nvSpPr>
        <p:spPr>
          <a:xfrm>
            <a:off x="2631042" y="2800813"/>
            <a:ext cx="81378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Blight Assessment</a:t>
            </a:r>
          </a:p>
          <a:p>
            <a:pPr algn="ctr"/>
            <a:br>
              <a:rPr lang="en-US" sz="2400" dirty="0"/>
            </a:br>
            <a:r>
              <a:rPr lang="en-US" sz="2400" dirty="0"/>
              <a:t>Money received from Lucas County this year </a:t>
            </a:r>
          </a:p>
          <a:p>
            <a:pPr algn="ctr"/>
            <a:r>
              <a:rPr lang="en-US" sz="2400" dirty="0"/>
              <a:t>totals $1,989</a:t>
            </a:r>
            <a:r>
              <a:rPr lang="en-US" dirty="0"/>
              <a:t>.  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All was received from one parcel owner</a:t>
            </a:r>
            <a:br>
              <a:rPr lang="en-US" sz="2400" dirty="0"/>
            </a:br>
            <a:r>
              <a:rPr lang="en-US" sz="2400" dirty="0"/>
              <a:t> for blight clean up that was originally paid out of Gas Tax Fund. </a:t>
            </a:r>
          </a:p>
        </p:txBody>
      </p:sp>
      <p:pic>
        <p:nvPicPr>
          <p:cNvPr id="1026" name="Picture 2" descr="Contact Us | Okanagan Yard Works">
            <a:extLst>
              <a:ext uri="{FF2B5EF4-FFF2-40B4-BE49-F238E27FC236}">
                <a16:creationId xmlns:a16="http://schemas.microsoft.com/office/drawing/2014/main" id="{45F5328D-9A59-4593-8343-8D1E38CAB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92441">
            <a:off x="267859" y="1148604"/>
            <a:ext cx="3020110" cy="439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5A1057-1788-429E-BD0D-52BCF8D45BBF}"/>
              </a:ext>
            </a:extLst>
          </p:cNvPr>
          <p:cNvSpPr txBox="1"/>
          <p:nvPr/>
        </p:nvSpPr>
        <p:spPr>
          <a:xfrm>
            <a:off x="2772410" y="5753225"/>
            <a:ext cx="6961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Resolution #5 Ability to Move Money within a Fund at Fund Level</a:t>
            </a:r>
          </a:p>
        </p:txBody>
      </p:sp>
    </p:spTree>
    <p:extLst>
      <p:ext uri="{BB962C8B-B14F-4D97-AF65-F5344CB8AC3E}">
        <p14:creationId xmlns:p14="http://schemas.microsoft.com/office/powerpoint/2010/main" val="134227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5D97F4-EBE3-46EF-ADFC-C0ADD8654A3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50ABF8-6ED4-429A-BF0D-F28B824158FB}"/>
              </a:ext>
            </a:extLst>
          </p:cNvPr>
          <p:cNvSpPr txBox="1"/>
          <p:nvPr/>
        </p:nvSpPr>
        <p:spPr>
          <a:xfrm>
            <a:off x="1190394" y="1820102"/>
            <a:ext cx="98112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RESOLUTION #6 </a:t>
            </a: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dirty="0">
                <a:solidFill>
                  <a:srgbClr val="00B050"/>
                </a:solidFill>
              </a:rPr>
              <a:t>TO CREATE A NEW FUND</a:t>
            </a:r>
          </a:p>
          <a:p>
            <a:endParaRPr lang="en-US" sz="2400" b="1" dirty="0">
              <a:solidFill>
                <a:srgbClr val="00B05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Unclaimed Money Fund</a:t>
            </a: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Currently, we have $1005.41 in unclaimed, money.</a:t>
            </a: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This is from checks that have not been cashed.  </a:t>
            </a: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Attempts have been made to reach Payees.  </a:t>
            </a: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dirty="0">
                <a:solidFill>
                  <a:srgbClr val="00B050"/>
                </a:solidFill>
              </a:rPr>
              <a:t>Further attempts will be made. A brief legal ad may be placed in The Blade.</a:t>
            </a:r>
          </a:p>
          <a:p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6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D7D5AD-4A1A-4E39-B501-43634C1D4565}"/>
              </a:ext>
            </a:extLst>
          </p:cNvPr>
          <p:cNvSpPr/>
          <p:nvPr/>
        </p:nvSpPr>
        <p:spPr>
          <a:xfrm>
            <a:off x="596215" y="1562977"/>
            <a:ext cx="7792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Huntington’s Investment Program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100% FDIC insured </a:t>
            </a:r>
            <a:br>
              <a:rPr lang="en-US" sz="2800" b="1" dirty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Current Rate:  5.10% 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(Program is Similar to our GIDP)</a:t>
            </a: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resolution is needed if we are to invest in this program.</a:t>
            </a:r>
          </a:p>
          <a:p>
            <a:pPr algn="ctr"/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52E4DD-5D52-4D50-BE88-7767EA88A2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170" y="258574"/>
            <a:ext cx="4979078" cy="1167309"/>
          </a:xfrm>
          <a:prstGeom prst="rect">
            <a:avLst/>
          </a:prstGeom>
        </p:spPr>
      </p:pic>
      <p:pic>
        <p:nvPicPr>
          <p:cNvPr id="4" name="Picture 2" descr="Answers to Your Questions About the Interest Rate Increase - UConn Today">
            <a:extLst>
              <a:ext uri="{FF2B5EF4-FFF2-40B4-BE49-F238E27FC236}">
                <a16:creationId xmlns:a16="http://schemas.microsoft.com/office/drawing/2014/main" id="{D6975851-44A7-4888-AEF7-B5100CF9A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37" y="235364"/>
            <a:ext cx="3538905" cy="655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B727DC-66A0-4A4E-AF42-512A7D902A0B}"/>
              </a:ext>
            </a:extLst>
          </p:cNvPr>
          <p:cNvSpPr/>
          <p:nvPr/>
        </p:nvSpPr>
        <p:spPr>
          <a:xfrm>
            <a:off x="3011232" y="3875510"/>
            <a:ext cx="3656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Star’s Current Rate:  5.48%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(NOT FDIC INSURED)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1111A-3518-449F-890E-EE00D84D742B}"/>
              </a:ext>
            </a:extLst>
          </p:cNvPr>
          <p:cNvSpPr/>
          <p:nvPr/>
        </p:nvSpPr>
        <p:spPr>
          <a:xfrm>
            <a:off x="3011232" y="5281058"/>
            <a:ext cx="3538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GIDP’s Current Rate: 3.98%</a:t>
            </a:r>
          </a:p>
          <a:p>
            <a:pPr algn="ctr"/>
            <a:r>
              <a:rPr lang="en-US" sz="2400" dirty="0">
                <a:solidFill>
                  <a:schemeClr val="accent1"/>
                </a:solidFill>
              </a:rPr>
              <a:t>(FDIC INSURED)</a:t>
            </a:r>
          </a:p>
        </p:txBody>
      </p:sp>
    </p:spTree>
    <p:extLst>
      <p:ext uri="{BB962C8B-B14F-4D97-AF65-F5344CB8AC3E}">
        <p14:creationId xmlns:p14="http://schemas.microsoft.com/office/powerpoint/2010/main" val="557771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09A701-7898-4639-996B-7C3E959FAA8C}"/>
              </a:ext>
            </a:extLst>
          </p:cNvPr>
          <p:cNvSpPr txBox="1"/>
          <p:nvPr/>
        </p:nvSpPr>
        <p:spPr>
          <a:xfrm flipH="1">
            <a:off x="5984239" y="195641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Interest Based on a Million Dollars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D5A4B-534D-446E-A2B2-431FA96C70C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150" y="339854"/>
            <a:ext cx="4979078" cy="1167309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C90A043-8DC1-4565-B96A-301ACB6E5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65901"/>
              </p:ext>
            </p:extLst>
          </p:nvPr>
        </p:nvGraphicFramePr>
        <p:xfrm>
          <a:off x="1198880" y="2682240"/>
          <a:ext cx="9570719" cy="273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7053">
                  <a:extLst>
                    <a:ext uri="{9D8B030D-6E8A-4147-A177-3AD203B41FA5}">
                      <a16:colId xmlns:a16="http://schemas.microsoft.com/office/drawing/2014/main" val="1239994187"/>
                    </a:ext>
                  </a:extLst>
                </a:gridCol>
                <a:gridCol w="1731222">
                  <a:extLst>
                    <a:ext uri="{9D8B030D-6E8A-4147-A177-3AD203B41FA5}">
                      <a16:colId xmlns:a16="http://schemas.microsoft.com/office/drawing/2014/main" val="78007789"/>
                    </a:ext>
                  </a:extLst>
                </a:gridCol>
                <a:gridCol w="1731222">
                  <a:extLst>
                    <a:ext uri="{9D8B030D-6E8A-4147-A177-3AD203B41FA5}">
                      <a16:colId xmlns:a16="http://schemas.microsoft.com/office/drawing/2014/main" val="2680457456"/>
                    </a:ext>
                  </a:extLst>
                </a:gridCol>
                <a:gridCol w="1731222">
                  <a:extLst>
                    <a:ext uri="{9D8B030D-6E8A-4147-A177-3AD203B41FA5}">
                      <a16:colId xmlns:a16="http://schemas.microsoft.com/office/drawing/2014/main" val="2308320379"/>
                    </a:ext>
                  </a:extLst>
                </a:gridCol>
              </a:tblGrid>
              <a:tr h="546608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Huntington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Star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GIDP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4964286"/>
                  </a:ext>
                </a:extLst>
              </a:tr>
              <a:tr h="546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Dollar Amount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$1,000,000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$1,000,000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$1,000,000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0643134"/>
                  </a:ext>
                </a:extLst>
              </a:tr>
              <a:tr h="546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Percentage Rate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5.48%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3.98%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6461676"/>
                  </a:ext>
                </a:extLst>
              </a:tr>
              <a:tr h="546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Estimated Yearly Interest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$51,000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$54,800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$39,800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3336131"/>
                  </a:ext>
                </a:extLst>
              </a:tr>
              <a:tr h="546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Estimated Monthly Interest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$4,250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$4,566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$3,316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63822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8467847-7D77-4C52-B726-775ABCD2600F}"/>
              </a:ext>
            </a:extLst>
          </p:cNvPr>
          <p:cNvSpPr txBox="1"/>
          <p:nvPr/>
        </p:nvSpPr>
        <p:spPr>
          <a:xfrm>
            <a:off x="6502400" y="5679440"/>
            <a:ext cx="3686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Accrued Daily, Compounded Monthly</a:t>
            </a:r>
          </a:p>
        </p:txBody>
      </p:sp>
    </p:spTree>
    <p:extLst>
      <p:ext uri="{BB962C8B-B14F-4D97-AF65-F5344CB8AC3E}">
        <p14:creationId xmlns:p14="http://schemas.microsoft.com/office/powerpoint/2010/main" val="411154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2CA141-1B90-4D3F-8DC3-C2B715CC6F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886" y="270439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2361FD-0CFF-4014-B924-5F804D4FDBDE}"/>
              </a:ext>
            </a:extLst>
          </p:cNvPr>
          <p:cNvSpPr/>
          <p:nvPr/>
        </p:nvSpPr>
        <p:spPr>
          <a:xfrm>
            <a:off x="3605024" y="135439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Huntington’s Investment Program</a:t>
            </a:r>
            <a:br>
              <a:rPr lang="en-US" sz="2800" b="1" dirty="0">
                <a:solidFill>
                  <a:srgbClr val="00B050"/>
                </a:solidFill>
              </a:rPr>
            </a:b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EDABF-0834-48A0-A465-E441DADDFFD1}"/>
              </a:ext>
            </a:extLst>
          </p:cNvPr>
          <p:cNvSpPr txBox="1"/>
          <p:nvPr/>
        </p:nvSpPr>
        <p:spPr>
          <a:xfrm>
            <a:off x="1216086" y="1895056"/>
            <a:ext cx="108738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program works by leveraging a network of participating banks.   (Similar to GIDP)</a:t>
            </a:r>
          </a:p>
          <a:p>
            <a:pPr fontAlgn="b"/>
            <a:r>
              <a:rPr lang="en-US" b="1" dirty="0">
                <a:latin typeface="Calibri" panose="020F0502020204030204" pitchFamily="34" charset="0"/>
              </a:rPr>
              <a:t>Deposits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are distributed in increments less than the $250,000 FIDC limit across various institutions.  </a:t>
            </a:r>
          </a:p>
          <a:p>
            <a:pPr fontAlgn="b"/>
            <a:endParaRPr lang="en-US" dirty="0">
              <a:latin typeface="Calibri" panose="020F0502020204030204" pitchFamily="34" charset="0"/>
            </a:endParaRPr>
          </a:p>
          <a:p>
            <a:pPr fontAlgn="b"/>
            <a:r>
              <a:rPr lang="en-US" b="1" dirty="0">
                <a:latin typeface="Calibri" panose="020F0502020204030204" pitchFamily="34" charset="0"/>
              </a:rPr>
              <a:t>Consolidated monthly statements </a:t>
            </a:r>
            <a:r>
              <a:rPr lang="en-US" dirty="0">
                <a:latin typeface="Calibri" panose="020F0502020204030204" pitchFamily="34" charset="0"/>
              </a:rPr>
              <a:t>and interest payments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without having to open accounts at multiple financial institutions.</a:t>
            </a:r>
          </a:p>
          <a:p>
            <a:pPr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Funds may be accessed daily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 Withdrawals are unlimited on balances up to $125 million 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and limited to six per month for balances in excess of $125 million.</a:t>
            </a:r>
          </a:p>
          <a:p>
            <a:pPr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Certificate of Deposit Account Registry Service (CDARS) provides up to $50 million in FDIC insured CDs with 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flexibility of selecting a term that best suits our specific liquidity profile and investment needs.</a:t>
            </a:r>
          </a:p>
          <a:p>
            <a:pPr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rates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reflect the funding costs of the underlying banks in the network.  </a:t>
            </a:r>
          </a:p>
          <a:p>
            <a:pPr fontAlgn="b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Insured Cash Sweep (ICS) rate is variable and generally changes with movement in Fed Funds, </a:t>
            </a:r>
          </a:p>
          <a:p>
            <a:pPr fontAlgn="b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while CDARS rates are updated weekly.</a:t>
            </a:r>
          </a:p>
          <a:p>
            <a:pPr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NO FEES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ARE ASSOCIATED WITH EITHER PROGRAM.</a:t>
            </a:r>
          </a:p>
        </p:txBody>
      </p:sp>
    </p:spTree>
    <p:extLst>
      <p:ext uri="{BB962C8B-B14F-4D97-AF65-F5344CB8AC3E}">
        <p14:creationId xmlns:p14="http://schemas.microsoft.com/office/powerpoint/2010/main" val="1463409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A2475E-1102-442A-8FF9-D18B4E8F1F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C2304B-A681-4928-9BFC-AE09D844F22E}"/>
              </a:ext>
            </a:extLst>
          </p:cNvPr>
          <p:cNvSpPr/>
          <p:nvPr/>
        </p:nvSpPr>
        <p:spPr>
          <a:xfrm>
            <a:off x="3457275" y="140267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Electric Bills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</a:rPr>
              <a:t>Quote for a Fixed Budgeted Rate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D2956-1CF9-468C-8271-9353FEA8A857}"/>
              </a:ext>
            </a:extLst>
          </p:cNvPr>
          <p:cNvSpPr txBox="1"/>
          <p:nvPr/>
        </p:nvSpPr>
        <p:spPr>
          <a:xfrm>
            <a:off x="358732" y="2011987"/>
            <a:ext cx="116149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Electric Bills consist of two parts:  Usage &amp; Distribution costs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Integrity Energy is an independent energy consulting firm headquartered in Cleveland </a:t>
            </a:r>
            <a:br>
              <a:rPr lang="en-US" dirty="0"/>
            </a:br>
            <a:r>
              <a:rPr lang="en-US" dirty="0"/>
              <a:t>who serve all deregulated states within the U.S.  They partner with 30 different energy providers.</a:t>
            </a:r>
            <a:br>
              <a:rPr lang="en-US" dirty="0"/>
            </a:br>
            <a:r>
              <a:rPr lang="en-US" dirty="0"/>
              <a:t>They serve commercial businesses of all sizes &amp; energy needs, including corporate offices, school districts, </a:t>
            </a:r>
            <a:br>
              <a:rPr lang="en-US" dirty="0"/>
            </a:br>
            <a:r>
              <a:rPr lang="en-US" dirty="0"/>
              <a:t>townships, major fast food and hotel franchises and more.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Integrity Energy can help shop the most competitive rates &amp; protect pricing even through increases.  </a:t>
            </a:r>
            <a:br>
              <a:rPr lang="en-US" dirty="0"/>
            </a:br>
            <a:r>
              <a:rPr lang="en-US" dirty="0"/>
              <a:t>With over 40,000 customers and 5 billion kWh managed annually, they are able to leverage the best rates. </a:t>
            </a:r>
            <a:br>
              <a:rPr lang="en-US" dirty="0"/>
            </a:br>
            <a:r>
              <a:rPr lang="en-US" b="1" dirty="0"/>
              <a:t>They can keep us with Direct Energy and save us approximately $12,560 over the term of a 60 month contract.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They offer no monthly fees, base fees or hidden charges.  There is no down time and they handle a seamless transition.</a:t>
            </a:r>
          </a:p>
          <a:p>
            <a:pPr algn="ctr"/>
            <a:r>
              <a:rPr lang="en-US" dirty="0"/>
              <a:t>They offer a renewal team that will manage the account and watch for dips in the market for our renewal. </a:t>
            </a:r>
          </a:p>
          <a:p>
            <a:endParaRPr lang="en-US" dirty="0"/>
          </a:p>
        </p:txBody>
      </p:sp>
      <p:pic>
        <p:nvPicPr>
          <p:cNvPr id="2052" name="Picture 4" descr="Image result for image of light bulb clip art">
            <a:extLst>
              <a:ext uri="{FF2B5EF4-FFF2-40B4-BE49-F238E27FC236}">
                <a16:creationId xmlns:a16="http://schemas.microsoft.com/office/drawing/2014/main" id="{2A3F5276-2D7D-4BC7-AFE0-F183845A2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428" y="40226"/>
            <a:ext cx="1838960" cy="222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660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F8DED-9C56-405B-BCFA-1B4BFAAF7C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49FBA2-E948-4CE5-902A-BB6FA7F09A6C}"/>
              </a:ext>
            </a:extLst>
          </p:cNvPr>
          <p:cNvSpPr/>
          <p:nvPr/>
        </p:nvSpPr>
        <p:spPr>
          <a:xfrm>
            <a:off x="3396593" y="126498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Electric Bills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Quote for a Fixed Budgeted Rate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Effective October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1C1C34-D75F-4FC9-8B1F-1B499EC24FE5}"/>
              </a:ext>
            </a:extLst>
          </p:cNvPr>
          <p:cNvSpPr/>
          <p:nvPr/>
        </p:nvSpPr>
        <p:spPr>
          <a:xfrm>
            <a:off x="284480" y="4887523"/>
            <a:ext cx="1139952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dirty="0"/>
            </a:br>
            <a:r>
              <a:rPr lang="en-US" sz="2100" b="1" dirty="0">
                <a:solidFill>
                  <a:srgbClr val="7030A0"/>
                </a:solidFill>
              </a:rPr>
              <a:t>Integrity Energy can keep us with Direct Energy and save us approximately $12,560</a:t>
            </a:r>
            <a:br>
              <a:rPr lang="en-US" sz="2100" b="1" dirty="0">
                <a:solidFill>
                  <a:srgbClr val="7030A0"/>
                </a:solidFill>
              </a:rPr>
            </a:br>
            <a:r>
              <a:rPr lang="en-US" sz="2100" b="1" dirty="0">
                <a:solidFill>
                  <a:srgbClr val="7030A0"/>
                </a:solidFill>
              </a:rPr>
              <a:t>over the term of the 60 month contract.</a:t>
            </a:r>
            <a:br>
              <a:rPr lang="en-US" sz="2100" b="1" dirty="0">
                <a:solidFill>
                  <a:srgbClr val="7030A0"/>
                </a:solidFill>
              </a:rPr>
            </a:br>
            <a:r>
              <a:rPr lang="en-US" sz="2100" dirty="0"/>
              <a:t>We would need a resolution if we were to contract with Integrity Energy.</a:t>
            </a:r>
          </a:p>
        </p:txBody>
      </p:sp>
      <p:pic>
        <p:nvPicPr>
          <p:cNvPr id="6" name="Picture 2" descr="Image result for rate images">
            <a:extLst>
              <a:ext uri="{FF2B5EF4-FFF2-40B4-BE49-F238E27FC236}">
                <a16:creationId xmlns:a16="http://schemas.microsoft.com/office/drawing/2014/main" id="{EB048DC7-2439-4E39-BFB7-F052AB59C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140004"/>
            <a:ext cx="2745304" cy="255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FD90320-F588-440B-B3B5-901438ABB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66219"/>
              </p:ext>
            </p:extLst>
          </p:nvPr>
        </p:nvGraphicFramePr>
        <p:xfrm>
          <a:off x="2380593" y="2588425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4551291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9655701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1078616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922919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52777684"/>
                    </a:ext>
                  </a:extLst>
                </a:gridCol>
              </a:tblGrid>
              <a:tr h="235764">
                <a:tc>
                  <a:txBody>
                    <a:bodyPr/>
                    <a:lstStyle/>
                    <a:p>
                      <a:r>
                        <a:rPr lang="en-US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CONTRACT 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83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.094075/kwh</a:t>
                      </a:r>
                      <a:br>
                        <a:rPr lang="en-US" dirty="0"/>
                      </a:br>
                      <a:r>
                        <a:rPr lang="en-US" dirty="0"/>
                        <a:t>(Variable)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  <a:br>
                        <a:rPr lang="en-US" dirty="0"/>
                      </a:br>
                      <a:r>
                        <a:rPr lang="en-US" dirty="0"/>
                        <a:t> –NO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1,146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35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.0769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$ 12,560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69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.0799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8,293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3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.0849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1,034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4,026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69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452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18F6D9-DE06-4FB0-B172-C89A82B67E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4"/>
            <a:ext cx="5388746" cy="12219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896574-B0D5-4108-8963-8710C373E73C}"/>
              </a:ext>
            </a:extLst>
          </p:cNvPr>
          <p:cNvSpPr/>
          <p:nvPr/>
        </p:nvSpPr>
        <p:spPr>
          <a:xfrm>
            <a:off x="3562350" y="2626441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B050"/>
                </a:solidFill>
              </a:rPr>
              <a:t>Reimbursement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Requests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Storm Water Utility Fund YTD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5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42E81B-9346-4C33-B584-FA8CFA15B2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5388746" cy="12711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88B30A-86CC-4FCC-A1C9-422FB0A8DA87}"/>
              </a:ext>
            </a:extLst>
          </p:cNvPr>
          <p:cNvSpPr/>
          <p:nvPr/>
        </p:nvSpPr>
        <p:spPr>
          <a:xfrm>
            <a:off x="2294230" y="1891672"/>
            <a:ext cx="859155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SWU Fund Reimbursement Requests YTD $6,967.35</a:t>
            </a:r>
            <a:br>
              <a:rPr lang="en-US" dirty="0"/>
            </a:br>
            <a:r>
              <a:rPr lang="en-US" sz="2400" dirty="0"/>
              <a:t>YTD</a:t>
            </a:r>
            <a:r>
              <a:rPr lang="en-US" dirty="0"/>
              <a:t> </a:t>
            </a:r>
            <a:r>
              <a:rPr lang="en-US" sz="2400" dirty="0"/>
              <a:t>Received</a:t>
            </a:r>
            <a:r>
              <a:rPr lang="en-US" dirty="0"/>
              <a:t>:  $</a:t>
            </a:r>
            <a:r>
              <a:rPr lang="en-US" sz="2400" dirty="0"/>
              <a:t>2,950.23</a:t>
            </a:r>
          </a:p>
          <a:p>
            <a:pPr algn="ctr"/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/>
              <a:t>				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      March Payroll for Storm Clean Up:  $619.84</a:t>
            </a:r>
          </a:p>
          <a:p>
            <a:pPr marL="457200" indent="-457200">
              <a:buAutoNum type="arabicParenR" startAt="2"/>
            </a:pPr>
            <a:r>
              <a:rPr lang="en-US" sz="2400" dirty="0"/>
              <a:t>      Street Cleaning and Fuel for Station Generator $2,330.39</a:t>
            </a:r>
          </a:p>
          <a:p>
            <a:r>
              <a:rPr lang="en-US" sz="2400" dirty="0"/>
              <a:t>3)         April to August Payroll for Storm Clean Up	$4,017.12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Payroll Reimbursement Includes Fringe Benefits: 	</a:t>
            </a:r>
          </a:p>
          <a:p>
            <a:r>
              <a:rPr lang="en-US" sz="2400" dirty="0"/>
              <a:t>	9433 BWC Rate/Medicare/OPERS/Sick Accrual</a:t>
            </a:r>
          </a:p>
          <a:p>
            <a:endParaRPr lang="en-US" sz="2400" dirty="0"/>
          </a:p>
          <a:p>
            <a:r>
              <a:rPr lang="en-US" sz="24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5690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834D28E-88A7-45D9-9363-8776741CB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793" y="2882946"/>
            <a:ext cx="9144000" cy="1655762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rgbClr val="00B050"/>
                </a:solidFill>
              </a:rPr>
              <a:t>Where We Stand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1C397-3CDB-464F-8BE1-59F2A06359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4"/>
            <a:ext cx="5388746" cy="122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1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FFDE1-759B-4F77-9220-A0D7008FA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54" y="118824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055B1-C352-4791-A1B7-08E309BA2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54" y="224313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Resolutions: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solidFill>
                  <a:srgbClr val="00B050"/>
                </a:solidFill>
              </a:rPr>
              <a:t>Tax Rates &amp; Amounts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solidFill>
                  <a:srgbClr val="00B050"/>
                </a:solidFill>
              </a:rPr>
              <a:t>Tax Advance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solidFill>
                  <a:srgbClr val="00B050"/>
                </a:solidFill>
              </a:rPr>
              <a:t>2024 Revenue Budget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solidFill>
                  <a:srgbClr val="00B050"/>
                </a:solidFill>
              </a:rPr>
              <a:t>Blight Transfer of Funds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solidFill>
                  <a:srgbClr val="00B050"/>
                </a:solidFill>
              </a:rPr>
              <a:t>Fund Level Ability to Move Money Within a Fund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6)   Request to Create a New Fund	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Huntington’s Investment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Fixed/Budgeted Electric Quote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YTD Reimbursement Requests from SWU Fund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Where We Stand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6DAA5-D0E3-4172-99B8-CA5AA6DE1A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63524"/>
            <a:ext cx="5388746" cy="127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5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29D6-DBA0-4A73-AABB-F235E3ED15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4"/>
            <a:ext cx="5388746" cy="693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4E9837-B594-4221-83CA-ACC624974230}"/>
              </a:ext>
            </a:extLst>
          </p:cNvPr>
          <p:cNvSpPr txBox="1"/>
          <p:nvPr/>
        </p:nvSpPr>
        <p:spPr>
          <a:xfrm rot="18615793">
            <a:off x="-429298" y="2093454"/>
            <a:ext cx="4236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TRACK IS WHERE WE STAND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1BAA24-35BC-404C-9EA7-8DE31F9FB427}"/>
              </a:ext>
            </a:extLst>
          </p:cNvPr>
          <p:cNvSpPr txBox="1"/>
          <p:nvPr/>
        </p:nvSpPr>
        <p:spPr>
          <a:xfrm>
            <a:off x="2459312" y="3689856"/>
            <a:ext cx="8298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67%</a:t>
            </a:r>
            <a:r>
              <a:rPr lang="en-US" dirty="0"/>
              <a:t>-------------------------------------------------------------------------------------------------------------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7B901C3-F7EA-4C2F-97EC-064D5DF53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819687"/>
              </p:ext>
            </p:extLst>
          </p:nvPr>
        </p:nvGraphicFramePr>
        <p:xfrm>
          <a:off x="3006736" y="1677256"/>
          <a:ext cx="7406480" cy="490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766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F2EEE7-CEE2-4BAA-9B8E-FFFAF9ECAB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3"/>
            <a:ext cx="5388746" cy="106956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2E206C-DA46-43C0-A626-73D04BC199FA}"/>
              </a:ext>
            </a:extLst>
          </p:cNvPr>
          <p:cNvSpPr/>
          <p:nvPr/>
        </p:nvSpPr>
        <p:spPr>
          <a:xfrm>
            <a:off x="1295191" y="2786826"/>
            <a:ext cx="96016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 Thank you for attending. 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>
                <a:solidFill>
                  <a:srgbClr val="00B050"/>
                </a:solidFill>
              </a:rPr>
              <a:t>If you have any questions please email:  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>
                <a:solidFill>
                  <a:srgbClr val="00B050"/>
                </a:solidFill>
              </a:rPr>
              <a:t>fiscal-officer@washington-twp.com</a:t>
            </a:r>
          </a:p>
        </p:txBody>
      </p:sp>
    </p:spTree>
    <p:extLst>
      <p:ext uri="{BB962C8B-B14F-4D97-AF65-F5344CB8AC3E}">
        <p14:creationId xmlns:p14="http://schemas.microsoft.com/office/powerpoint/2010/main" val="132037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7B2A61-72C9-4FFF-A019-D628573417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328" y="263524"/>
            <a:ext cx="5905593" cy="13366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18259D-152F-4661-B753-FA254F555808}"/>
              </a:ext>
            </a:extLst>
          </p:cNvPr>
          <p:cNvSpPr/>
          <p:nvPr/>
        </p:nvSpPr>
        <p:spPr>
          <a:xfrm>
            <a:off x="4389571" y="3238415"/>
            <a:ext cx="3412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00B050"/>
                </a:solidFill>
              </a:rPr>
              <a:t>Resolutions</a:t>
            </a:r>
          </a:p>
        </p:txBody>
      </p:sp>
    </p:spTree>
    <p:extLst>
      <p:ext uri="{BB962C8B-B14F-4D97-AF65-F5344CB8AC3E}">
        <p14:creationId xmlns:p14="http://schemas.microsoft.com/office/powerpoint/2010/main" val="41697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13C131-BB25-48DA-BED1-5D33323372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63524"/>
            <a:ext cx="5388746" cy="13366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06E138-67B4-4C21-B968-102BC1D1E37E}"/>
              </a:ext>
            </a:extLst>
          </p:cNvPr>
          <p:cNvSpPr/>
          <p:nvPr/>
        </p:nvSpPr>
        <p:spPr>
          <a:xfrm>
            <a:off x="3466706" y="2169637"/>
            <a:ext cx="64152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Resolutions that are due back to Lucas County Auditor by October 1</a:t>
            </a:r>
            <a:r>
              <a:rPr lang="en-US" sz="2400" b="1" baseline="30000" dirty="0">
                <a:solidFill>
                  <a:srgbClr val="00B050"/>
                </a:solidFill>
              </a:rPr>
              <a:t>st</a:t>
            </a:r>
            <a:r>
              <a:rPr lang="en-US" sz="2400" b="1" dirty="0">
                <a:solidFill>
                  <a:srgbClr val="00B050"/>
                </a:solidFill>
              </a:rPr>
              <a:t>, 2023:</a:t>
            </a:r>
            <a:endParaRPr lang="en-US" sz="3600" b="1" dirty="0">
              <a:solidFill>
                <a:srgbClr val="00B050"/>
              </a:solidFill>
            </a:endParaRP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B050"/>
                </a:solidFill>
              </a:rPr>
              <a:t>Tax Rates &amp; Amounts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00B050"/>
                </a:solidFill>
              </a:rPr>
              <a:t>Tax Advance (optional)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B050"/>
                </a:solidFill>
              </a:rPr>
              <a:t>2024 Estimated Revenue Budget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3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6134CA-363E-40D3-BFBA-ADD8BD7C8D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63524"/>
            <a:ext cx="5388746" cy="12711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BCFA27-5A24-422B-856A-2AB974ADEEFD}"/>
              </a:ext>
            </a:extLst>
          </p:cNvPr>
          <p:cNvSpPr/>
          <p:nvPr/>
        </p:nvSpPr>
        <p:spPr>
          <a:xfrm>
            <a:off x="2590800" y="1363249"/>
            <a:ext cx="82867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Resolution #1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Tax Rates &amp; Amounts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Summary of Amounts required from General Property tax </a:t>
            </a:r>
            <a:br>
              <a:rPr lang="en-US" sz="2000" b="1" dirty="0">
                <a:solidFill>
                  <a:schemeClr val="accent1"/>
                </a:solidFill>
              </a:rPr>
            </a:br>
            <a:r>
              <a:rPr lang="en-US" sz="2000" b="1" dirty="0">
                <a:solidFill>
                  <a:schemeClr val="accent1"/>
                </a:solidFill>
              </a:rPr>
              <a:t>approved by the Budget Commission </a:t>
            </a:r>
            <a:br>
              <a:rPr lang="en-US" sz="2000" b="1" dirty="0">
                <a:solidFill>
                  <a:schemeClr val="accent1"/>
                </a:solidFill>
              </a:rPr>
            </a:br>
            <a:r>
              <a:rPr lang="en-US" sz="2000" b="1" dirty="0">
                <a:solidFill>
                  <a:schemeClr val="accent1"/>
                </a:solidFill>
              </a:rPr>
              <a:t>and County Auditor’s estimated tax rates.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										</a:t>
            </a:r>
            <a:endParaRPr lang="en-US" sz="2000" dirty="0"/>
          </a:p>
          <a:p>
            <a:r>
              <a:rPr lang="en-US" sz="2000" dirty="0"/>
              <a:t>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60BF0A5-C480-4317-BE00-0EC969B4A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28762"/>
              </p:ext>
            </p:extLst>
          </p:nvPr>
        </p:nvGraphicFramePr>
        <p:xfrm>
          <a:off x="2387634" y="3185796"/>
          <a:ext cx="7985828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428">
                  <a:extLst>
                    <a:ext uri="{9D8B030D-6E8A-4147-A177-3AD203B41FA5}">
                      <a16:colId xmlns:a16="http://schemas.microsoft.com/office/drawing/2014/main" val="36938155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7177484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3680763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3429990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563119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$ (Inside 10 M Limitation)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Approved $ (Outside 10 M Limitation)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 Rate</a:t>
                      </a:r>
                    </a:p>
                    <a:p>
                      <a:r>
                        <a:rPr lang="en-US" dirty="0"/>
                        <a:t>Inside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 Rate</a:t>
                      </a:r>
                    </a:p>
                    <a:p>
                      <a:r>
                        <a:rPr lang="en-US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31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79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Road &amp; 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5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$513,000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92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13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7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$131,500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$935,500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27.80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6992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20D6F4-376B-4683-A667-E7BAF6548100}"/>
              </a:ext>
            </a:extLst>
          </p:cNvPr>
          <p:cNvSpPr txBox="1"/>
          <p:nvPr/>
        </p:nvSpPr>
        <p:spPr>
          <a:xfrm rot="19130923">
            <a:off x="68041" y="1256536"/>
            <a:ext cx="348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 </a:t>
            </a:r>
            <a:r>
              <a:rPr lang="en-US" sz="2000" dirty="0">
                <a:solidFill>
                  <a:srgbClr val="C00000"/>
                </a:solidFill>
              </a:rPr>
              <a:t>Renewals on November Ballot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   </a:t>
            </a:r>
            <a:r>
              <a:rPr lang="en-US" dirty="0">
                <a:solidFill>
                  <a:srgbClr val="C00000"/>
                </a:solidFill>
              </a:rPr>
              <a:t>total $422,500 for our Township.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03EA1-3556-47B3-88CD-70C864AB09A1}"/>
              </a:ext>
            </a:extLst>
          </p:cNvPr>
          <p:cNvSpPr txBox="1"/>
          <p:nvPr/>
        </p:nvSpPr>
        <p:spPr>
          <a:xfrm>
            <a:off x="2087552" y="46379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03B52A-4B7B-4A27-947C-D4794D7A7F03}"/>
              </a:ext>
            </a:extLst>
          </p:cNvPr>
          <p:cNvSpPr txBox="1"/>
          <p:nvPr/>
        </p:nvSpPr>
        <p:spPr>
          <a:xfrm>
            <a:off x="2087552" y="5902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A949AE-5087-43A2-9089-228E3E65F2DB}"/>
              </a:ext>
            </a:extLst>
          </p:cNvPr>
          <p:cNvSpPr txBox="1"/>
          <p:nvPr/>
        </p:nvSpPr>
        <p:spPr>
          <a:xfrm>
            <a:off x="2087552" y="55336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4502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B18202-8AA4-480A-BDB2-F7B1E4A2E8B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86368"/>
            <a:ext cx="5388746" cy="1271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CCF15-49EC-411A-812F-37DF8BF44419}"/>
              </a:ext>
            </a:extLst>
          </p:cNvPr>
          <p:cNvSpPr txBox="1"/>
          <p:nvPr/>
        </p:nvSpPr>
        <p:spPr>
          <a:xfrm>
            <a:off x="1899920" y="2611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F3896F-A3AC-4131-87B7-3E10C9F93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79139"/>
              </p:ext>
            </p:extLst>
          </p:nvPr>
        </p:nvGraphicFramePr>
        <p:xfrm>
          <a:off x="1747519" y="1863343"/>
          <a:ext cx="8544561" cy="2478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0684">
                  <a:extLst>
                    <a:ext uri="{9D8B030D-6E8A-4147-A177-3AD203B41FA5}">
                      <a16:colId xmlns:a16="http://schemas.microsoft.com/office/drawing/2014/main" val="349139536"/>
                    </a:ext>
                  </a:extLst>
                </a:gridCol>
                <a:gridCol w="1245316">
                  <a:extLst>
                    <a:ext uri="{9D8B030D-6E8A-4147-A177-3AD203B41FA5}">
                      <a16:colId xmlns:a16="http://schemas.microsoft.com/office/drawing/2014/main" val="225811918"/>
                    </a:ext>
                  </a:extLst>
                </a:gridCol>
                <a:gridCol w="1564641">
                  <a:extLst>
                    <a:ext uri="{9D8B030D-6E8A-4147-A177-3AD203B41FA5}">
                      <a16:colId xmlns:a16="http://schemas.microsoft.com/office/drawing/2014/main" val="1141688151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3067288145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547602819"/>
                    </a:ext>
                  </a:extLst>
                </a:gridCol>
                <a:gridCol w="1595121">
                  <a:extLst>
                    <a:ext uri="{9D8B030D-6E8A-4147-A177-3AD203B41FA5}">
                      <a16:colId xmlns:a16="http://schemas.microsoft.com/office/drawing/2014/main" val="4289341312"/>
                    </a:ext>
                  </a:extLst>
                </a:gridCol>
              </a:tblGrid>
              <a:tr h="12359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Fund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W/</a:t>
                      </a:r>
                      <a:r>
                        <a:rPr lang="en-US" sz="2000" b="1" u="none" strike="noStrike" dirty="0">
                          <a:effectLst/>
                        </a:rPr>
                        <a:t>Levy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W/O Levy              </a:t>
                      </a:r>
                      <a:r>
                        <a:rPr lang="en-US" sz="2000" u="none" strike="noStrike" dirty="0">
                          <a:effectLst/>
                        </a:rPr>
                        <a:t>(</a:t>
                      </a:r>
                      <a:r>
                        <a:rPr lang="en-US" sz="2000" b="1" u="none" strike="noStrike" dirty="0">
                          <a:effectLst/>
                        </a:rPr>
                        <a:t>Other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</a:rPr>
                        <a:t>Revenue</a:t>
                      </a:r>
                      <a:r>
                        <a:rPr lang="en-US" sz="2000" u="none" strike="noStrike" dirty="0">
                          <a:effectLst/>
                        </a:rPr>
                        <a:t>)     </a:t>
                      </a:r>
                      <a:r>
                        <a:rPr lang="en-US" sz="1400" b="1" u="none" strike="noStrike" dirty="0">
                          <a:effectLst/>
                        </a:rPr>
                        <a:t>Based on 2022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Difference             (Levy Amounts)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Expenses    </a:t>
                      </a:r>
                      <a:r>
                        <a:rPr lang="en-US" sz="1400" b="1" u="none" strike="noStrike" dirty="0">
                          <a:effectLst/>
                        </a:rPr>
                        <a:t>Based on 2022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Yearly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Balance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</a:rPr>
                        <a:t>Difference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933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Fire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$408,236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$90,236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-$318,000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$337,543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-$247,307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5465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$83,128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$46,128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-$37,000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$75,051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-$28,923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57068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Road &amp; Bridge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$83,881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$16,381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-$67,500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$47,746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-$31,365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05743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B6260B-E71D-493B-BD3F-35BF0F00E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09990"/>
              </p:ext>
            </p:extLst>
          </p:nvPr>
        </p:nvGraphicFramePr>
        <p:xfrm>
          <a:off x="1656080" y="4589000"/>
          <a:ext cx="8717279" cy="1833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959">
                  <a:extLst>
                    <a:ext uri="{9D8B030D-6E8A-4147-A177-3AD203B41FA5}">
                      <a16:colId xmlns:a16="http://schemas.microsoft.com/office/drawing/2014/main" val="3252310475"/>
                    </a:ext>
                  </a:extLst>
                </a:gridCol>
                <a:gridCol w="1488440">
                  <a:extLst>
                    <a:ext uri="{9D8B030D-6E8A-4147-A177-3AD203B41FA5}">
                      <a16:colId xmlns:a16="http://schemas.microsoft.com/office/drawing/2014/main" val="827756143"/>
                    </a:ext>
                  </a:extLst>
                </a:gridCol>
                <a:gridCol w="1513841">
                  <a:extLst>
                    <a:ext uri="{9D8B030D-6E8A-4147-A177-3AD203B41FA5}">
                      <a16:colId xmlns:a16="http://schemas.microsoft.com/office/drawing/2014/main" val="1666279120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195135254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8069938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46607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13193426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3469753425"/>
                    </a:ext>
                  </a:extLst>
                </a:gridCol>
              </a:tblGrid>
              <a:tr h="67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Fund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JAN 1st 2023    Fund Balance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Yearly Balance Difference</a:t>
                      </a: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Fund Balance       After 1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 YEARS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 YEARS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 YEARS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 YEARS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13731"/>
                  </a:ext>
                </a:extLst>
              </a:tr>
              <a:tr h="222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Fire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$443,799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-$247,307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$196,492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-$50,815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77308248"/>
                  </a:ext>
                </a:extLst>
              </a:tr>
              <a:tr h="2225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Park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$76,886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-$28,923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$47,963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$19,040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-$9,883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5897376"/>
                  </a:ext>
                </a:extLst>
              </a:tr>
              <a:tr h="654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Road &amp; Bridge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$136,924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-$31,365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$105,559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$74,194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$42,829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$11,464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-$19,901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01919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91914E-A6CD-4D07-B8A6-883C8822730D}"/>
              </a:ext>
            </a:extLst>
          </p:cNvPr>
          <p:cNvSpPr txBox="1"/>
          <p:nvPr/>
        </p:nvSpPr>
        <p:spPr>
          <a:xfrm>
            <a:off x="2655358" y="1352487"/>
            <a:ext cx="7431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would we stand without the General Property Tax?</a:t>
            </a:r>
          </a:p>
        </p:txBody>
      </p:sp>
    </p:spTree>
    <p:extLst>
      <p:ext uri="{BB962C8B-B14F-4D97-AF65-F5344CB8AC3E}">
        <p14:creationId xmlns:p14="http://schemas.microsoft.com/office/powerpoint/2010/main" val="320918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59AB1E-F4CD-44B8-9258-8EEAA0E228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5388746" cy="12711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ED5E03-540E-4F47-8B9A-989AAC92D98D}"/>
              </a:ext>
            </a:extLst>
          </p:cNvPr>
          <p:cNvSpPr/>
          <p:nvPr/>
        </p:nvSpPr>
        <p:spPr>
          <a:xfrm>
            <a:off x="-944880" y="149416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Resolution #2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B050"/>
                </a:solidFill>
              </a:rPr>
              <a:t>Tax Advance (optional)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4ECE0-6FF4-4311-8C08-5C91F9DA314F}"/>
              </a:ext>
            </a:extLst>
          </p:cNvPr>
          <p:cNvSpPr txBox="1"/>
          <p:nvPr/>
        </p:nvSpPr>
        <p:spPr>
          <a:xfrm>
            <a:off x="4569430" y="1427544"/>
            <a:ext cx="5017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2023’s year tax advance resolution amount:</a:t>
            </a:r>
          </a:p>
          <a:p>
            <a:pPr algn="ctr"/>
            <a:r>
              <a:rPr lang="en-US" dirty="0"/>
              <a:t>$330,000</a:t>
            </a:r>
          </a:p>
          <a:p>
            <a:r>
              <a:rPr lang="en-US" dirty="0"/>
              <a:t>Advance Payments Received in Jan/Feb/July &amp; Aug</a:t>
            </a:r>
            <a:br>
              <a:rPr lang="en-US" dirty="0"/>
            </a:br>
            <a:r>
              <a:rPr lang="en-US" dirty="0"/>
              <a:t>Regular payments received in March &amp; Late August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3B5376-0006-444F-A491-89983F099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08749"/>
              </p:ext>
            </p:extLst>
          </p:nvPr>
        </p:nvGraphicFramePr>
        <p:xfrm>
          <a:off x="2448560" y="2773523"/>
          <a:ext cx="7554509" cy="384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902">
                  <a:extLst>
                    <a:ext uri="{9D8B030D-6E8A-4147-A177-3AD203B41FA5}">
                      <a16:colId xmlns:a16="http://schemas.microsoft.com/office/drawing/2014/main" val="3314903701"/>
                    </a:ext>
                  </a:extLst>
                </a:gridCol>
                <a:gridCol w="1510902">
                  <a:extLst>
                    <a:ext uri="{9D8B030D-6E8A-4147-A177-3AD203B41FA5}">
                      <a16:colId xmlns:a16="http://schemas.microsoft.com/office/drawing/2014/main" val="2309067004"/>
                    </a:ext>
                  </a:extLst>
                </a:gridCol>
                <a:gridCol w="1510902">
                  <a:extLst>
                    <a:ext uri="{9D8B030D-6E8A-4147-A177-3AD203B41FA5}">
                      <a16:colId xmlns:a16="http://schemas.microsoft.com/office/drawing/2014/main" val="1781315015"/>
                    </a:ext>
                  </a:extLst>
                </a:gridCol>
                <a:gridCol w="1199278">
                  <a:extLst>
                    <a:ext uri="{9D8B030D-6E8A-4147-A177-3AD203B41FA5}">
                      <a16:colId xmlns:a16="http://schemas.microsoft.com/office/drawing/2014/main" val="1106290868"/>
                    </a:ext>
                  </a:extLst>
                </a:gridCol>
                <a:gridCol w="1822525">
                  <a:extLst>
                    <a:ext uri="{9D8B030D-6E8A-4147-A177-3AD203B41FA5}">
                      <a16:colId xmlns:a16="http://schemas.microsoft.com/office/drawing/2014/main" val="2548187121"/>
                    </a:ext>
                  </a:extLst>
                </a:gridCol>
              </a:tblGrid>
              <a:tr h="546457"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 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Advance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    Advance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083272"/>
                  </a:ext>
                </a:extLst>
              </a:tr>
              <a:tr h="428159">
                <a:tc>
                  <a:txBody>
                    <a:bodyPr/>
                    <a:lstStyle/>
                    <a:p>
                      <a:r>
                        <a:rPr lang="en-US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641256"/>
                  </a:ext>
                </a:extLst>
              </a:tr>
              <a:tr h="428159">
                <a:tc>
                  <a:txBody>
                    <a:bodyPr/>
                    <a:lstStyle/>
                    <a:p>
                      <a:r>
                        <a:rPr lang="en-US" dirty="0"/>
                        <a:t>Road &amp; 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237118"/>
                  </a:ext>
                </a:extLst>
              </a:tr>
              <a:tr h="428159">
                <a:tc>
                  <a:txBody>
                    <a:bodyPr/>
                    <a:lstStyle/>
                    <a:p>
                      <a:r>
                        <a:rPr lang="en-US" dirty="0"/>
                        <a:t>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7718"/>
                  </a:ext>
                </a:extLst>
              </a:tr>
              <a:tr h="428159">
                <a:tc>
                  <a:txBody>
                    <a:bodyPr/>
                    <a:lstStyle/>
                    <a:p>
                      <a:r>
                        <a:rPr lang="en-US" dirty="0"/>
                        <a:t>Police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05943"/>
                  </a:ext>
                </a:extLst>
              </a:tr>
              <a:tr h="428159">
                <a:tc>
                  <a:txBody>
                    <a:bodyPr/>
                    <a:lstStyle/>
                    <a:p>
                      <a:r>
                        <a:rPr lang="en-US" dirty="0"/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27310"/>
                  </a:ext>
                </a:extLst>
              </a:tr>
              <a:tr h="428159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b="1" dirty="0"/>
                        <a:t>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b="1" dirty="0"/>
                        <a:t>245,000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b="1" dirty="0"/>
                        <a:t>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b="1" dirty="0"/>
                        <a:t>140,000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758473"/>
                  </a:ext>
                </a:extLst>
              </a:tr>
              <a:tr h="428159">
                <a:tc gridSpan="5">
                  <a:txBody>
                    <a:bodyPr/>
                    <a:lstStyle/>
                    <a:p>
                      <a:r>
                        <a:rPr lang="en-US" dirty="0"/>
                        <a:t>Grand Total of Money Received in Advance:  $500,000                                                     (Lucas Co. gave available amount in advance reserving some for adjustments)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28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1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D857C0-098D-48D1-903C-9B077F8365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627" y="281240"/>
            <a:ext cx="5388746" cy="127117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4628F22-C431-4B58-8B9D-ECBF5B1DD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68763"/>
              </p:ext>
            </p:extLst>
          </p:nvPr>
        </p:nvGraphicFramePr>
        <p:xfrm>
          <a:off x="3124200" y="1857915"/>
          <a:ext cx="6435119" cy="438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653">
                  <a:extLst>
                    <a:ext uri="{9D8B030D-6E8A-4147-A177-3AD203B41FA5}">
                      <a16:colId xmlns:a16="http://schemas.microsoft.com/office/drawing/2014/main" val="828127048"/>
                    </a:ext>
                  </a:extLst>
                </a:gridCol>
                <a:gridCol w="2367719">
                  <a:extLst>
                    <a:ext uri="{9D8B030D-6E8A-4147-A177-3AD203B41FA5}">
                      <a16:colId xmlns:a16="http://schemas.microsoft.com/office/drawing/2014/main" val="1614055897"/>
                    </a:ext>
                  </a:extLst>
                </a:gridCol>
                <a:gridCol w="1901068">
                  <a:extLst>
                    <a:ext uri="{9D8B030D-6E8A-4147-A177-3AD203B41FA5}">
                      <a16:colId xmlns:a16="http://schemas.microsoft.com/office/drawing/2014/main" val="1126597854"/>
                    </a:ext>
                  </a:extLst>
                </a:gridCol>
                <a:gridCol w="1644679">
                  <a:extLst>
                    <a:ext uri="{9D8B030D-6E8A-4147-A177-3AD203B41FA5}">
                      <a16:colId xmlns:a16="http://schemas.microsoft.com/office/drawing/2014/main" val="326206548"/>
                    </a:ext>
                  </a:extLst>
                </a:gridCol>
              </a:tblGrid>
              <a:tr h="621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FUND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FUNDS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2023 BUDGET YEAR ESTIMATED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 BUDGET YEAR ESTIMATED REVENUE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0990391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GENERAL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177,300.00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188,600.00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1334392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MOTOR VEHICLE LICENSE TAX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4,735.00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 4,735.00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1901495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GASOLINE TAX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124,150.00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124,150.00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5324706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ROAD AND BRIDGE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69,197.00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69,247.00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5139774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2191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LEVY POLICE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710,800.00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722,900.00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5501472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2192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LEVY FIRE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366,370.00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364,100.00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8281987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2194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LEVY PARK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73,703.00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83,325.00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11288257"/>
                  </a:ext>
                </a:extLst>
              </a:tr>
              <a:tr h="42315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2231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PERMISSIVE MOTOR VEHICLE LICENSE TAX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8,650.00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 8,650.00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9267925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2261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LAW ENFORCEMENT TRUST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15,000.00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10,000.00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8860620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2271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ENFORCEMENT AND EDUCATION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500.00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   500.00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5716112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2902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REVENUE LIGHTING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18,705.00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18,706.52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0583468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2273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LOCAL FISCAL RECOVERY FUND - ARP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$- 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      -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3427873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9001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PACE SPECIAL ENERGY PROJECT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1,685.70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    1,685.70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7521768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1,570,795.70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$1,596,599.22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90554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0ADE67-8844-4BCB-AB1F-93CFDAA42381}"/>
              </a:ext>
            </a:extLst>
          </p:cNvPr>
          <p:cNvSpPr txBox="1"/>
          <p:nvPr/>
        </p:nvSpPr>
        <p:spPr>
          <a:xfrm rot="19454682">
            <a:off x="513512" y="1307635"/>
            <a:ext cx="2355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2023  &amp;  2024 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Estimated Revenue Comparison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68E87A-3972-4A5E-8CE6-B85BBB39F071}"/>
              </a:ext>
            </a:extLst>
          </p:cNvPr>
          <p:cNvSpPr txBox="1"/>
          <p:nvPr/>
        </p:nvSpPr>
        <p:spPr>
          <a:xfrm>
            <a:off x="7894358" y="1474549"/>
            <a:ext cx="179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183507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609B6C-37CF-42AE-9F0E-2566745E94A4}"/>
              </a:ext>
            </a:extLst>
          </p:cNvPr>
          <p:cNvSpPr/>
          <p:nvPr/>
        </p:nvSpPr>
        <p:spPr>
          <a:xfrm>
            <a:off x="1202315" y="476004"/>
            <a:ext cx="3562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</a:rPr>
              <a:t>Resolution #3  </a:t>
            </a:r>
          </a:p>
          <a:p>
            <a:pPr algn="ctr"/>
            <a:r>
              <a:rPr lang="en-US" sz="2000" dirty="0">
                <a:solidFill>
                  <a:srgbClr val="00B050"/>
                </a:solidFill>
              </a:rPr>
              <a:t>Proposed 2024 Revenue Budget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E3CB15-0097-4232-B93E-C9FEFB4416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79" y="250760"/>
            <a:ext cx="5388746" cy="127117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2F4DE4-6989-49A0-B566-A5069534F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97132"/>
              </p:ext>
            </p:extLst>
          </p:nvPr>
        </p:nvGraphicFramePr>
        <p:xfrm>
          <a:off x="335280" y="1682451"/>
          <a:ext cx="11399520" cy="415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858">
                  <a:extLst>
                    <a:ext uri="{9D8B030D-6E8A-4147-A177-3AD203B41FA5}">
                      <a16:colId xmlns:a16="http://schemas.microsoft.com/office/drawing/2014/main" val="1883322419"/>
                    </a:ext>
                  </a:extLst>
                </a:gridCol>
                <a:gridCol w="3330182">
                  <a:extLst>
                    <a:ext uri="{9D8B030D-6E8A-4147-A177-3AD203B41FA5}">
                      <a16:colId xmlns:a16="http://schemas.microsoft.com/office/drawing/2014/main" val="3404389736"/>
                    </a:ext>
                  </a:extLst>
                </a:gridCol>
                <a:gridCol w="2522092">
                  <a:extLst>
                    <a:ext uri="{9D8B030D-6E8A-4147-A177-3AD203B41FA5}">
                      <a16:colId xmlns:a16="http://schemas.microsoft.com/office/drawing/2014/main" val="291872187"/>
                    </a:ext>
                  </a:extLst>
                </a:gridCol>
                <a:gridCol w="1775240">
                  <a:extLst>
                    <a:ext uri="{9D8B030D-6E8A-4147-A177-3AD203B41FA5}">
                      <a16:colId xmlns:a16="http://schemas.microsoft.com/office/drawing/2014/main" val="4279189402"/>
                    </a:ext>
                  </a:extLst>
                </a:gridCol>
                <a:gridCol w="3099148">
                  <a:extLst>
                    <a:ext uri="{9D8B030D-6E8A-4147-A177-3AD203B41FA5}">
                      <a16:colId xmlns:a16="http://schemas.microsoft.com/office/drawing/2014/main" val="2180343600"/>
                    </a:ext>
                  </a:extLst>
                </a:gridCol>
              </a:tblGrid>
              <a:tr h="783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FUND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</a:rPr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FUNDS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ESTIMATED UNENCUMBERED BALANCE 12/31/2023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2024 BUDGET YEAR   ESTIMATED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2024 TOTAL BALANCE AND REVENUE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2913203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GENERAL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237,193.94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188,600.00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425,793.94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84634326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MOTOR VEHICLE LICENSE TAX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19,953.67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4,735.00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24,688.67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610713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GASOLINE TAX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152,418.14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124,150.00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276,568.14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36103679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ROAD AND BRIDGE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135,078.81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69,247.00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204,325.81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0771834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2191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LEVY POLICE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90,438.35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722,900.00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813,338.35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9397215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2192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LEVY FIRE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222,644.31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364,100.00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586,744.31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1404004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2194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LEVY PARK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30,052.50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83,325.00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113,377.50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7263766"/>
                  </a:ext>
                </a:extLst>
              </a:tr>
              <a:tr h="284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2231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PERMISSIVE MOTOR VEHICLE LICENSE TAX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22,126.58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8,650.00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30,776.58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5357539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2261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LAW ENFORCEMENT TRUST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14,425.58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10,000.00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24,425.58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3816842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2271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ENFORCEMENT AND EDUCATION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10,019.17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500.00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10,519.17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5278303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2902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SPECIAL REVENUE LIGHTING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10,741.72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18,706.52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29,448.24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4619484"/>
                  </a:ext>
                </a:extLst>
              </a:tr>
              <a:tr h="215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2273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LOCAL FISCAL RECOVERY FUND - ARP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20,530.98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20,530.98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1989929"/>
                  </a:ext>
                </a:extLst>
              </a:tr>
              <a:tr h="2021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9001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PACE SPECIAL ENERGY PROJECT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1,685.70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$                 1,685.70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1473761"/>
                  </a:ext>
                </a:extLst>
              </a:tr>
              <a:tr h="438396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TOTAL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965,623.75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$1,596,599.22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           2,562,222.97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8530186"/>
                  </a:ext>
                </a:extLst>
              </a:tr>
            </a:tbl>
          </a:graphicData>
        </a:graphic>
      </p:graphicFrame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54A1CA8-7BD3-489D-93DB-14951751E9E7}"/>
              </a:ext>
            </a:extLst>
          </p:cNvPr>
          <p:cNvCxnSpPr>
            <a:cxnSpLocks/>
          </p:cNvCxnSpPr>
          <p:nvPr/>
        </p:nvCxnSpPr>
        <p:spPr>
          <a:xfrm>
            <a:off x="3730574" y="674233"/>
            <a:ext cx="3411906" cy="1174887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7511DBBF-C39E-474D-83AF-E12D099B6580}"/>
              </a:ext>
            </a:extLst>
          </p:cNvPr>
          <p:cNvSpPr/>
          <p:nvPr/>
        </p:nvSpPr>
        <p:spPr>
          <a:xfrm>
            <a:off x="7142480" y="5577840"/>
            <a:ext cx="1259840" cy="34035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3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23537</TotalTime>
  <Words>1653</Words>
  <Application>Microsoft Office PowerPoint</Application>
  <PresentationFormat>Widescreen</PresentationFormat>
  <Paragraphs>400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Budget Report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Report</dc:title>
  <dc:creator>Michele Nowakowski</dc:creator>
  <cp:lastModifiedBy>Michele Nowakowski</cp:lastModifiedBy>
  <cp:revision>363</cp:revision>
  <cp:lastPrinted>2023-06-25T19:29:10Z</cp:lastPrinted>
  <dcterms:created xsi:type="dcterms:W3CDTF">2023-02-26T01:19:19Z</dcterms:created>
  <dcterms:modified xsi:type="dcterms:W3CDTF">2023-09-26T17:12:02Z</dcterms:modified>
</cp:coreProperties>
</file>