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8" r:id="rId4"/>
    <p:sldId id="266" r:id="rId5"/>
    <p:sldId id="268" r:id="rId6"/>
    <p:sldId id="272" r:id="rId7"/>
    <p:sldId id="291" r:id="rId8"/>
    <p:sldId id="293" r:id="rId9"/>
    <p:sldId id="294" r:id="rId10"/>
    <p:sldId id="296" r:id="rId11"/>
    <p:sldId id="295" r:id="rId12"/>
    <p:sldId id="297" r:id="rId13"/>
    <p:sldId id="292" r:id="rId14"/>
    <p:sldId id="273" r:id="rId15"/>
    <p:sldId id="298" r:id="rId16"/>
    <p:sldId id="287" r:id="rId17"/>
    <p:sldId id="286" r:id="rId18"/>
    <p:sldId id="290" r:id="rId19"/>
    <p:sldId id="264" r:id="rId20"/>
    <p:sldId id="289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pcRU2cD3wn2n4QW6tvOMg==" hashData="1m0f/SFZZybwfZNtFlizW+QUvvXvRS4PGXtdWsebRlM2n9Tc8lBHHBvKNP81L9HaUmSoFlZtC9aw4F1naAz2yQ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Nowakowski" initials="BB" lastIdx="2" clrIdx="0">
    <p:extLst>
      <p:ext uri="{19B8F6BF-5375-455C-9EA6-DF929625EA0E}">
        <p15:presenceInfo xmlns:p15="http://schemas.microsoft.com/office/powerpoint/2012/main" userId="Michele Nowakow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237" autoAdjust="0"/>
  </p:normalViewPr>
  <p:slideViewPr>
    <p:cSldViewPr snapToGrid="0">
      <p:cViewPr varScale="1">
        <p:scale>
          <a:sx n="75" d="100"/>
          <a:sy n="75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YTD Budgeted Targets = 46%</a:t>
            </a:r>
          </a:p>
          <a:p>
            <a:pPr>
              <a:defRPr sz="2400" b="1"/>
            </a:pPr>
            <a:r>
              <a:rPr lang="en-US" sz="2400" b="1" dirty="0"/>
              <a:t>06/15/2023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8383596429621712"/>
          <c:w val="0.95847991923051434"/>
          <c:h val="0.64348455857505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'2023 QTR 2'!$B$2</c:f>
              <c:strCache>
                <c:ptCount val="1"/>
                <c:pt idx="0">
                  <c:v>Revenue 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 QTR 2'!$A$3:$A$7</c:f>
              <c:strCache>
                <c:ptCount val="5"/>
                <c:pt idx="0">
                  <c:v>Roads</c:v>
                </c:pt>
                <c:pt idx="1">
                  <c:v>Park</c:v>
                </c:pt>
                <c:pt idx="2">
                  <c:v>Police</c:v>
                </c:pt>
                <c:pt idx="3">
                  <c:v>Fire</c:v>
                </c:pt>
                <c:pt idx="4">
                  <c:v>General</c:v>
                </c:pt>
              </c:strCache>
            </c:strRef>
          </c:cat>
          <c:val>
            <c:numRef>
              <c:f>'2023 QTR 2'!$B$3:$B$7</c:f>
              <c:numCache>
                <c:formatCode>0%</c:formatCode>
                <c:ptCount val="5"/>
                <c:pt idx="0">
                  <c:v>0.56999999999999995</c:v>
                </c:pt>
                <c:pt idx="1">
                  <c:v>0.55000000000000004</c:v>
                </c:pt>
                <c:pt idx="2">
                  <c:v>0.55000000000000004</c:v>
                </c:pt>
                <c:pt idx="3">
                  <c:v>0.52</c:v>
                </c:pt>
                <c:pt idx="4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7-46D1-A9E2-5ED9A1DACC7D}"/>
            </c:ext>
          </c:extLst>
        </c:ser>
        <c:ser>
          <c:idx val="1"/>
          <c:order val="1"/>
          <c:tx>
            <c:strRef>
              <c:f>'2023 QTR 2'!$C$2</c:f>
              <c:strCache>
                <c:ptCount val="1"/>
                <c:pt idx="0">
                  <c:v>Appropriation %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'2023 QTR 2'!$A$3:$A$7</c:f>
              <c:strCache>
                <c:ptCount val="5"/>
                <c:pt idx="0">
                  <c:v>Roads</c:v>
                </c:pt>
                <c:pt idx="1">
                  <c:v>Park</c:v>
                </c:pt>
                <c:pt idx="2">
                  <c:v>Police</c:v>
                </c:pt>
                <c:pt idx="3">
                  <c:v>Fire</c:v>
                </c:pt>
                <c:pt idx="4">
                  <c:v>General</c:v>
                </c:pt>
              </c:strCache>
            </c:strRef>
          </c:cat>
          <c:val>
            <c:numRef>
              <c:f>'2023 QTR 2'!$C$3:$C$7</c:f>
              <c:numCache>
                <c:formatCode>0%</c:formatCode>
                <c:ptCount val="5"/>
                <c:pt idx="0">
                  <c:v>0.28999999999999998</c:v>
                </c:pt>
                <c:pt idx="1">
                  <c:v>0.32</c:v>
                </c:pt>
                <c:pt idx="2">
                  <c:v>0.42</c:v>
                </c:pt>
                <c:pt idx="3">
                  <c:v>0.24</c:v>
                </c:pt>
                <c:pt idx="4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7-46D1-A9E2-5ED9A1DAC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58752"/>
        <c:axId val="161557248"/>
      </c:barChart>
      <c:catAx>
        <c:axId val="16195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557248"/>
        <c:crosses val="autoZero"/>
        <c:auto val="1"/>
        <c:lblAlgn val="ctr"/>
        <c:lblOffset val="100"/>
        <c:noMultiLvlLbl val="0"/>
      </c:catAx>
      <c:valAx>
        <c:axId val="161557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195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540F-3A18-4F3D-8572-72FAF2DB1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BB705-87EA-480C-A07F-EF3EDD53E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F028-7079-4DB1-AA87-6A4ED74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93D74-6E63-4632-B870-C87EE8B2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3E9AD-D79C-484F-8925-3F6930BE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0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58E9-9407-49F0-A414-4679C13E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A8C26-B73F-4420-99F2-421D0C713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060E6-889D-4C56-A879-2FFF12B3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AE8-A7A8-47A4-8282-38C95F8F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48B12-FDEC-4B92-B10D-6055C10A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2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3372C-DD28-4CE6-A067-D6C091554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A24E-38AC-4784-9898-03228AAAD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87760-C122-48B5-9C6B-EFAE1BBD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03CBD-9270-4ACB-8699-98F31800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89E28-27A8-4660-89AE-B153C103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0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4968-79E9-406C-AA51-BC08502A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7EFC1-52D0-4791-8030-7F4EA6B7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075D8-5EBB-4D47-A13B-08D2E6E5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30BD4-F2C1-4726-9CA6-ED3233A7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D98DB-A18D-42E8-8A54-F1898692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9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7E02-1BE5-4E3A-9CDD-84252ED8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9AA4A-717D-46AD-BEE9-84D3C306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CC96E-6520-44DB-9A95-F192A6E0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2B5D0-100C-418F-A64B-0B74CACB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3F9B1-E0B7-4D84-BF9E-E2E8C064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8C01-ADCC-47B9-ACB9-27722F21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6DC3-9D96-4984-8B65-09C6795A5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67FAF-22FF-48C8-8CE4-8A04CF97C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8612F-6F87-4AFB-ADAF-F9FEF968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CCA59-3260-47C0-9F99-E97D6691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B7EC3-1199-4E12-98B3-BE6A4B93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36A4-51F5-4E90-9E20-E6F87B7A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A53C5-5280-4D98-AD95-E5DEF409A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EF861-CB5D-4A51-94BD-2E3B5C3DB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FEF06-C773-44BC-98FB-6AABA3317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13F8C-75F8-4F75-8550-02D0F3259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6C94C-41AC-4B36-974A-8015D6FA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A1E9C-6D45-44A8-B66F-F9F8B009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3C84F6-F1D8-416F-89DA-343EB669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5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AF16-0DE1-41C9-9ECC-7B1B85F7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AAF51-1ABC-4BC8-ABFC-3404BF23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22F2F-6139-431D-B2F8-141C206F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31206-0969-4D93-BAAD-BC024645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A617F-8342-4B1A-AD15-329E5F8A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968F3-6060-45AE-A4A7-604591D3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55D23-11A1-4F7E-8174-38343018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A7AF-532D-4D42-B2E8-04FD5030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15AD-6D7A-414C-B69D-A0D2BCC7E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5A920-9D7A-4584-8645-4C943B05C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9B736-A15D-4052-B2DF-AA3C5856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F3C2B-645F-4B81-AB4F-978ADB8E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6243-3919-49EE-A6BA-0456AEC8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1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97D0-753A-475E-A4D6-AD69540D2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98459-95E7-480F-B6BD-875085BC4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665C41-C108-4C89-94E3-99BBFBA7A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C89AB-1CB2-46E5-9256-6611CFD8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929EF-BE3C-4A21-ABDF-885F1C95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CCE4-7894-4FAA-9A55-4E445082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104F2-0197-4C07-AB53-1C7D6EB91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949DD-E431-419B-8F57-FE900A4C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59CC6-6804-4FE5-AF7D-33378F653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B177-482E-4B42-B944-8BC8CE7C611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DCCF-9FE6-4A61-B2B8-45F6631CA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FC8DA-B481-471B-8F07-20EA6EE4D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DA10-9F1A-48FC-9DE4-3D90B84B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5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4D9C-AC85-45D5-9500-9DE6AF76A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176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Budget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DE0DD-6377-473F-BEFE-E5105342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483" y="4859368"/>
            <a:ext cx="9144000" cy="1655762"/>
          </a:xfrm>
        </p:spPr>
        <p:txBody>
          <a:bodyPr/>
          <a:lstStyle/>
          <a:p>
            <a:r>
              <a:rPr lang="en-US" sz="4800" dirty="0">
                <a:solidFill>
                  <a:srgbClr val="002060"/>
                </a:solidFill>
              </a:rPr>
              <a:t>    June 27</a:t>
            </a:r>
            <a:r>
              <a:rPr lang="en-US" sz="4800" baseline="30000" dirty="0">
                <a:solidFill>
                  <a:srgbClr val="002060"/>
                </a:solidFill>
              </a:rPr>
              <a:t>th</a:t>
            </a:r>
            <a:r>
              <a:rPr lang="en-US" sz="4800" dirty="0">
                <a:solidFill>
                  <a:srgbClr val="002060"/>
                </a:solidFill>
              </a:rPr>
              <a:t>, 2023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12A3D-03F6-4585-AFEB-C0FDC0B504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49" y="1122363"/>
            <a:ext cx="5388746" cy="1271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E9CE01-E754-40F9-B101-CBFD10EB7D74}"/>
              </a:ext>
            </a:extLst>
          </p:cNvPr>
          <p:cNvSpPr txBox="1"/>
          <p:nvPr/>
        </p:nvSpPr>
        <p:spPr>
          <a:xfrm>
            <a:off x="4363987" y="2665656"/>
            <a:ext cx="363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Welcome to this year’s 2nd</a:t>
            </a:r>
          </a:p>
        </p:txBody>
      </p:sp>
    </p:spTree>
    <p:extLst>
      <p:ext uri="{BB962C8B-B14F-4D97-AF65-F5344CB8AC3E}">
        <p14:creationId xmlns:p14="http://schemas.microsoft.com/office/powerpoint/2010/main" val="992957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A2475E-1102-442A-8FF9-D18B4E8F1F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C2304B-A681-4928-9BFC-AE09D844F22E}"/>
              </a:ext>
            </a:extLst>
          </p:cNvPr>
          <p:cNvSpPr/>
          <p:nvPr/>
        </p:nvSpPr>
        <p:spPr>
          <a:xfrm>
            <a:off x="3420863" y="133621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Fund Activity Expenditures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2017 to 2022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Police Fund 2191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8D568A-06E9-46A6-B2A7-06967D650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336679"/>
              </p:ext>
            </p:extLst>
          </p:nvPr>
        </p:nvGraphicFramePr>
        <p:xfrm>
          <a:off x="2574525" y="2432610"/>
          <a:ext cx="7856737" cy="3642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6470">
                  <a:extLst>
                    <a:ext uri="{9D8B030D-6E8A-4147-A177-3AD203B41FA5}">
                      <a16:colId xmlns:a16="http://schemas.microsoft.com/office/drawing/2014/main" val="1914886638"/>
                    </a:ext>
                  </a:extLst>
                </a:gridCol>
                <a:gridCol w="1597107">
                  <a:extLst>
                    <a:ext uri="{9D8B030D-6E8A-4147-A177-3AD203B41FA5}">
                      <a16:colId xmlns:a16="http://schemas.microsoft.com/office/drawing/2014/main" val="210140427"/>
                    </a:ext>
                  </a:extLst>
                </a:gridCol>
                <a:gridCol w="1648627">
                  <a:extLst>
                    <a:ext uri="{9D8B030D-6E8A-4147-A177-3AD203B41FA5}">
                      <a16:colId xmlns:a16="http://schemas.microsoft.com/office/drawing/2014/main" val="373479926"/>
                    </a:ext>
                  </a:extLst>
                </a:gridCol>
                <a:gridCol w="1957744">
                  <a:extLst>
                    <a:ext uri="{9D8B030D-6E8A-4147-A177-3AD203B41FA5}">
                      <a16:colId xmlns:a16="http://schemas.microsoft.com/office/drawing/2014/main" val="3484652819"/>
                    </a:ext>
                  </a:extLst>
                </a:gridCol>
                <a:gridCol w="1416789">
                  <a:extLst>
                    <a:ext uri="{9D8B030D-6E8A-4147-A177-3AD203B41FA5}">
                      <a16:colId xmlns:a16="http://schemas.microsoft.com/office/drawing/2014/main" val="122428893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 1st     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Annual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Change in Expenditures        </a:t>
                      </a:r>
                      <a:r>
                        <a:rPr lang="en-US" sz="1100" u="none" strike="noStrike" dirty="0">
                          <a:effectLst/>
                        </a:rPr>
                        <a:t>(from </a:t>
                      </a:r>
                      <a:r>
                        <a:rPr lang="en-US" sz="1100" u="none" strike="noStrike" dirty="0" err="1">
                          <a:effectLst/>
                        </a:rPr>
                        <a:t>prev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yr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Change per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50545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$201,185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$590,219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7641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$167,051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$639,720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$49,501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98063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$318,430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$719,756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$80,036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62157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$287,547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$766,433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$46,677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77612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$199,716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$652,830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($113,603)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89833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$196,218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$711,717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$58,887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27236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$169,146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$720,901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$9,184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7010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$218,784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4329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Total/Avg Change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$130,682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$21,780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973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6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566F3-8E68-4D1E-A4D0-E6E1D1A8F3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8D83C0A-9594-4335-BE68-86951B1587FF}"/>
              </a:ext>
            </a:extLst>
          </p:cNvPr>
          <p:cNvSpPr/>
          <p:nvPr/>
        </p:nvSpPr>
        <p:spPr>
          <a:xfrm>
            <a:off x="3305453" y="140267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Fund Activity Expenditures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2017 to 2022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Road Fund 2031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9E7BD1-0E07-4457-BE86-54E62D8D6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76719"/>
              </p:ext>
            </p:extLst>
          </p:nvPr>
        </p:nvGraphicFramePr>
        <p:xfrm>
          <a:off x="2246051" y="2433611"/>
          <a:ext cx="7803472" cy="3877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087">
                  <a:extLst>
                    <a:ext uri="{9D8B030D-6E8A-4147-A177-3AD203B41FA5}">
                      <a16:colId xmlns:a16="http://schemas.microsoft.com/office/drawing/2014/main" val="2138168663"/>
                    </a:ext>
                  </a:extLst>
                </a:gridCol>
                <a:gridCol w="1586280">
                  <a:extLst>
                    <a:ext uri="{9D8B030D-6E8A-4147-A177-3AD203B41FA5}">
                      <a16:colId xmlns:a16="http://schemas.microsoft.com/office/drawing/2014/main" val="3666026685"/>
                    </a:ext>
                  </a:extLst>
                </a:gridCol>
                <a:gridCol w="1637450">
                  <a:extLst>
                    <a:ext uri="{9D8B030D-6E8A-4147-A177-3AD203B41FA5}">
                      <a16:colId xmlns:a16="http://schemas.microsoft.com/office/drawing/2014/main" val="662941656"/>
                    </a:ext>
                  </a:extLst>
                </a:gridCol>
                <a:gridCol w="1944471">
                  <a:extLst>
                    <a:ext uri="{9D8B030D-6E8A-4147-A177-3AD203B41FA5}">
                      <a16:colId xmlns:a16="http://schemas.microsoft.com/office/drawing/2014/main" val="2367336951"/>
                    </a:ext>
                  </a:extLst>
                </a:gridCol>
                <a:gridCol w="1407184">
                  <a:extLst>
                    <a:ext uri="{9D8B030D-6E8A-4147-A177-3AD203B41FA5}">
                      <a16:colId xmlns:a16="http://schemas.microsoft.com/office/drawing/2014/main" val="696577987"/>
                    </a:ext>
                  </a:extLst>
                </a:gridCol>
              </a:tblGrid>
              <a:tr h="106554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 1st     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Annual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Change in Expenditures        </a:t>
                      </a:r>
                      <a:r>
                        <a:rPr lang="en-US" sz="1100" u="none" strike="noStrike" dirty="0">
                          <a:effectLst/>
                        </a:rPr>
                        <a:t>(from </a:t>
                      </a:r>
                      <a:r>
                        <a:rPr lang="en-US" sz="1100" u="none" strike="noStrike" dirty="0" err="1">
                          <a:effectLst/>
                        </a:rPr>
                        <a:t>prev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yr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Change per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0261729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$378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$65,949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9852607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$3,759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$88,621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$22,672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9691279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$83,624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$153,011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$64,390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15030454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$2,031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$93,642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($59,369)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2637348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$22,397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$29,902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($63,740)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5022512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$75,655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$30,997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$1,095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2355609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$109,737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$47,746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$16,749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1161813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$136,924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2015281"/>
                  </a:ext>
                </a:extLst>
              </a:tr>
              <a:tr h="23461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Total/Avg Change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($18,203)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($3,034)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3209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95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954D6E-A9CC-474F-9339-33D02C4372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A76F376-FF4C-4B0B-9784-841025AE31DD}"/>
              </a:ext>
            </a:extLst>
          </p:cNvPr>
          <p:cNvSpPr/>
          <p:nvPr/>
        </p:nvSpPr>
        <p:spPr>
          <a:xfrm>
            <a:off x="3376474" y="140267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Fund Activity Expenditures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2017 to 2022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Park Fund 2194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EC394F-EF01-49A2-8078-843D86A30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31703"/>
              </p:ext>
            </p:extLst>
          </p:nvPr>
        </p:nvGraphicFramePr>
        <p:xfrm>
          <a:off x="3056876" y="2356779"/>
          <a:ext cx="6548763" cy="3642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626">
                  <a:extLst>
                    <a:ext uri="{9D8B030D-6E8A-4147-A177-3AD203B41FA5}">
                      <a16:colId xmlns:a16="http://schemas.microsoft.com/office/drawing/2014/main" val="3088722594"/>
                    </a:ext>
                  </a:extLst>
                </a:gridCol>
                <a:gridCol w="1331224">
                  <a:extLst>
                    <a:ext uri="{9D8B030D-6E8A-4147-A177-3AD203B41FA5}">
                      <a16:colId xmlns:a16="http://schemas.microsoft.com/office/drawing/2014/main" val="745857665"/>
                    </a:ext>
                  </a:extLst>
                </a:gridCol>
                <a:gridCol w="1374166">
                  <a:extLst>
                    <a:ext uri="{9D8B030D-6E8A-4147-A177-3AD203B41FA5}">
                      <a16:colId xmlns:a16="http://schemas.microsoft.com/office/drawing/2014/main" val="2223138274"/>
                    </a:ext>
                  </a:extLst>
                </a:gridCol>
                <a:gridCol w="1631823">
                  <a:extLst>
                    <a:ext uri="{9D8B030D-6E8A-4147-A177-3AD203B41FA5}">
                      <a16:colId xmlns:a16="http://schemas.microsoft.com/office/drawing/2014/main" val="1895510653"/>
                    </a:ext>
                  </a:extLst>
                </a:gridCol>
                <a:gridCol w="1180924">
                  <a:extLst>
                    <a:ext uri="{9D8B030D-6E8A-4147-A177-3AD203B41FA5}">
                      <a16:colId xmlns:a16="http://schemas.microsoft.com/office/drawing/2014/main" val="37335266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 1st     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Annual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Change in Expenditures        </a:t>
                      </a:r>
                      <a:r>
                        <a:rPr lang="en-US" sz="1100" u="none" strike="noStrike" dirty="0">
                          <a:effectLst/>
                        </a:rPr>
                        <a:t>(from </a:t>
                      </a:r>
                      <a:r>
                        <a:rPr lang="en-US" sz="1100" u="none" strike="noStrike" dirty="0" err="1">
                          <a:effectLst/>
                        </a:rPr>
                        <a:t>prev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yr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Change per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066924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$83,233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$79,648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83329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$72,931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$108,958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$29,310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989422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$39,631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$66,827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($42,131)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2696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$43,792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$76,276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$9,449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69107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$39,877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$64,448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($11,828)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58554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$50,545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$48,933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($15,515)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34985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$61,166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$75,051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$26,118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88693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$76,886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7238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Total/Avg Change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($4,597)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($766)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657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6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30FFAD-5FE2-429F-A9BC-6B95940F7A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08D39A-1500-48D1-AAAC-4DFA9A751CB6}"/>
              </a:ext>
            </a:extLst>
          </p:cNvPr>
          <p:cNvSpPr/>
          <p:nvPr/>
        </p:nvSpPr>
        <p:spPr>
          <a:xfrm>
            <a:off x="3973873" y="2875002"/>
            <a:ext cx="5312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B050"/>
                </a:solidFill>
              </a:rPr>
              <a:t>Township’s Capital Needs</a:t>
            </a:r>
          </a:p>
        </p:txBody>
      </p:sp>
    </p:spTree>
    <p:extLst>
      <p:ext uri="{BB962C8B-B14F-4D97-AF65-F5344CB8AC3E}">
        <p14:creationId xmlns:p14="http://schemas.microsoft.com/office/powerpoint/2010/main" val="331504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23FDAB-2649-4AAE-AF43-EE2AA65045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73" y="210052"/>
            <a:ext cx="5388746" cy="8545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7E0043C-37D4-471C-80E0-217E34768A27}"/>
              </a:ext>
            </a:extLst>
          </p:cNvPr>
          <p:cNvSpPr/>
          <p:nvPr/>
        </p:nvSpPr>
        <p:spPr>
          <a:xfrm>
            <a:off x="382757" y="210052"/>
            <a:ext cx="52023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32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Township Capital/Budget Needs </a:t>
            </a:r>
          </a:p>
          <a:p>
            <a:pPr algn="ctr" fontAlgn="b"/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(not included in budget)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8B1A0D-3BC5-474F-BE56-DA2D6EF38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32825"/>
              </p:ext>
            </p:extLst>
          </p:nvPr>
        </p:nvGraphicFramePr>
        <p:xfrm>
          <a:off x="863600" y="1184958"/>
          <a:ext cx="9857272" cy="548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774">
                  <a:extLst>
                    <a:ext uri="{9D8B030D-6E8A-4147-A177-3AD203B41FA5}">
                      <a16:colId xmlns:a16="http://schemas.microsoft.com/office/drawing/2014/main" val="3379984530"/>
                    </a:ext>
                  </a:extLst>
                </a:gridCol>
                <a:gridCol w="3845508">
                  <a:extLst>
                    <a:ext uri="{9D8B030D-6E8A-4147-A177-3AD203B41FA5}">
                      <a16:colId xmlns:a16="http://schemas.microsoft.com/office/drawing/2014/main" val="3963817241"/>
                    </a:ext>
                  </a:extLst>
                </a:gridCol>
                <a:gridCol w="2029814">
                  <a:extLst>
                    <a:ext uri="{9D8B030D-6E8A-4147-A177-3AD203B41FA5}">
                      <a16:colId xmlns:a16="http://schemas.microsoft.com/office/drawing/2014/main" val="1299166688"/>
                    </a:ext>
                  </a:extLst>
                </a:gridCol>
                <a:gridCol w="2471176">
                  <a:extLst>
                    <a:ext uri="{9D8B030D-6E8A-4147-A177-3AD203B41FA5}">
                      <a16:colId xmlns:a16="http://schemas.microsoft.com/office/drawing/2014/main" val="1350796800"/>
                    </a:ext>
                  </a:extLst>
                </a:gridCol>
              </a:tblGrid>
              <a:tr h="340973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Timeframe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Estimated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943816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r>
                        <a:rPr lang="en-US" sz="1600" b="1" dirty="0"/>
                        <a:t>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Engine Pumper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$600,000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552833"/>
                  </a:ext>
                </a:extLst>
              </a:tr>
              <a:tr h="387305"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Payroll Increases &amp; New Hires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16910"/>
                  </a:ext>
                </a:extLst>
              </a:tr>
              <a:tr h="387305"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Station Modifications/Updates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73780"/>
                  </a:ext>
                </a:extLst>
              </a:tr>
              <a:tr h="596703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Replacement of Diesel Exhaust Removal System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585208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Full Time Fire Chief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97180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r>
                        <a:rPr lang="en-US" sz="1600" b="1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Shelter Park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559453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Blowers &amp; Trimmers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448453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r>
                        <a:rPr lang="en-US" sz="1600" b="1" dirty="0"/>
                        <a:t>Police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Vehicles (Includes Outfitting Equip)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Every 18 mo.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$ 50,000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584411"/>
                  </a:ext>
                </a:extLst>
              </a:tr>
              <a:tr h="596703"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Firearms (to replace 15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old weapons)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ASAP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$ 15,000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38577"/>
                  </a:ext>
                </a:extLst>
              </a:tr>
              <a:tr h="596703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Bullet Proof Vests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New Hire then Every 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$ 1,200 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$300 </a:t>
                      </a:r>
                      <a:r>
                        <a:rPr lang="en-US" sz="1600" b="1" dirty="0" err="1"/>
                        <a:t>ea</a:t>
                      </a:r>
                      <a:r>
                        <a:rPr lang="en-US" sz="1600" b="1" dirty="0"/>
                        <a:t> w/Grant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17313"/>
                  </a:ext>
                </a:extLst>
              </a:tr>
              <a:tr h="852433">
                <a:tc>
                  <a:txBody>
                    <a:bodyPr/>
                    <a:lstStyle/>
                    <a:p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Increase in Contract Costs (Tasers/Body Cams/</a:t>
                      </a:r>
                      <a:r>
                        <a:rPr lang="en-US" sz="1600" b="1" dirty="0" err="1"/>
                        <a:t>Noris</a:t>
                      </a:r>
                      <a:r>
                        <a:rPr lang="en-US" sz="1600" b="1" dirty="0"/>
                        <a:t>/LEADS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Contracts:</a:t>
                      </a:r>
                    </a:p>
                    <a:p>
                      <a:r>
                        <a:rPr lang="en-US" sz="1400" b="1" dirty="0"/>
                        <a:t>LEADS: 1 year</a:t>
                      </a:r>
                    </a:p>
                    <a:p>
                      <a:r>
                        <a:rPr lang="en-US" sz="1200" b="1" dirty="0"/>
                        <a:t>Taser/Body Cam:  </a:t>
                      </a:r>
                      <a:r>
                        <a:rPr lang="en-US" sz="1600" b="1" dirty="0"/>
                        <a:t>5 </a:t>
                      </a:r>
                      <a:r>
                        <a:rPr lang="en-US" sz="1600" b="1" dirty="0" err="1"/>
                        <a:t>yrs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$28,000 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(approx. current cost, per year)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15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0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7E41-498B-48EB-9668-DE56C49C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31" y="210052"/>
            <a:ext cx="10515600" cy="1485886"/>
          </a:xfrm>
        </p:spPr>
        <p:txBody>
          <a:bodyPr>
            <a:noAutofit/>
          </a:bodyPr>
          <a:lstStyle/>
          <a:p>
            <a:pPr fontAlgn="b"/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Township Capital/Budget Needs </a:t>
            </a:r>
            <a:b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(not included in budget)</a:t>
            </a:r>
            <a:b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CONTINUED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FA38D9-510A-44CA-8744-CE9F9E192A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73" y="210052"/>
            <a:ext cx="5388746" cy="85459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8E4D11-1796-4D6E-AF4C-9E955D130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07952"/>
              </p:ext>
            </p:extLst>
          </p:nvPr>
        </p:nvGraphicFramePr>
        <p:xfrm>
          <a:off x="1797539" y="1695938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9666283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51659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172596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91041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TIMEFRAME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ESTIMATED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09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BACKHOE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286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CRACK SEALER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1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DUMP TRUCK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ROAD IMPROVEMENTS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98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41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834D28E-88A7-45D9-9363-8776741CB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793" y="2882946"/>
            <a:ext cx="9144000" cy="1655762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rgbClr val="00B050"/>
                </a:solidFill>
              </a:rPr>
              <a:t>Where We Stand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1C397-3CDB-464F-8BE1-59F2A06359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122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11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rgbClr val="4472C4">
                <a:lumMod val="45000"/>
                <a:lumOff val="55000"/>
              </a:srgbClr>
            </a:gs>
            <a:gs pos="83000">
              <a:srgbClr val="4472C4">
                <a:lumMod val="45000"/>
                <a:lumOff val="55000"/>
              </a:srgbClr>
            </a:gs>
            <a:gs pos="100000">
              <a:srgbClr val="4472C4">
                <a:lumMod val="30000"/>
                <a:lumOff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929D6-DBA0-4A73-AABB-F235E3ED15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693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4E9837-B594-4221-83CA-ACC624974230}"/>
              </a:ext>
            </a:extLst>
          </p:cNvPr>
          <p:cNvSpPr txBox="1"/>
          <p:nvPr/>
        </p:nvSpPr>
        <p:spPr>
          <a:xfrm rot="3285429">
            <a:off x="8162670" y="2599757"/>
            <a:ext cx="4236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TRACK IS WHERE WE STAND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1BAA24-35BC-404C-9EA7-8DE31F9FB427}"/>
              </a:ext>
            </a:extLst>
          </p:cNvPr>
          <p:cNvSpPr txBox="1"/>
          <p:nvPr/>
        </p:nvSpPr>
        <p:spPr>
          <a:xfrm>
            <a:off x="2317072" y="3293616"/>
            <a:ext cx="8298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46%</a:t>
            </a:r>
            <a:r>
              <a:rPr lang="en-US" dirty="0"/>
              <a:t>---------------------------------------------------------------------------------------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67B901C3-F7EA-4C2F-97EC-064D5DF53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107890"/>
              </p:ext>
            </p:extLst>
          </p:nvPr>
        </p:nvGraphicFramePr>
        <p:xfrm>
          <a:off x="2892086" y="1487009"/>
          <a:ext cx="6729274" cy="5291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766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18F6D9-DE06-4FB0-B172-C89A82B67E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4"/>
            <a:ext cx="5388746" cy="12219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F896574-B0D5-4108-8963-8710C373E73C}"/>
              </a:ext>
            </a:extLst>
          </p:cNvPr>
          <p:cNvSpPr/>
          <p:nvPr/>
        </p:nvSpPr>
        <p:spPr>
          <a:xfrm>
            <a:off x="3562350" y="2626441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B050"/>
                </a:solidFill>
              </a:rPr>
              <a:t>Reimbursement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Requests </a:t>
            </a:r>
            <a:br>
              <a:rPr lang="en-US" sz="32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Storm Water Utility Fund YTD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5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42E81B-9346-4C33-B584-FA8CFA15B2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C88B30A-86CC-4FCC-A1C9-422FB0A8DA87}"/>
              </a:ext>
            </a:extLst>
          </p:cNvPr>
          <p:cNvSpPr/>
          <p:nvPr/>
        </p:nvSpPr>
        <p:spPr>
          <a:xfrm>
            <a:off x="2294230" y="1891672"/>
            <a:ext cx="85915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SWU Fund Reimbursement Requests YTD $619.84</a:t>
            </a:r>
            <a:br>
              <a:rPr lang="en-US" dirty="0"/>
            </a:b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/>
              <a:t>				</a:t>
            </a:r>
          </a:p>
          <a:p>
            <a:r>
              <a:rPr lang="en-US" sz="2400" dirty="0"/>
              <a:t>     1)  March Payroll for Leaf Pick Up:  $499.54</a:t>
            </a:r>
          </a:p>
          <a:p>
            <a:endParaRPr lang="en-US" sz="2400" dirty="0"/>
          </a:p>
          <a:p>
            <a:r>
              <a:rPr lang="en-US" sz="2400" dirty="0"/>
              <a:t>	Reimbursement Includes Fringe Benefits: 	</a:t>
            </a:r>
          </a:p>
          <a:p>
            <a:r>
              <a:rPr lang="en-US" sz="2400" dirty="0"/>
              <a:t>	9433 BWC Rate/Medicare/OPERS/Sick Accrual</a:t>
            </a:r>
          </a:p>
          <a:p>
            <a:endParaRPr lang="en-US" sz="2400" dirty="0"/>
          </a:p>
          <a:p>
            <a:r>
              <a:rPr lang="en-US" sz="2400" dirty="0"/>
              <a:t>BWC Rate (9433):  .021006 x 499.54  = $10.49</a:t>
            </a:r>
          </a:p>
          <a:p>
            <a:r>
              <a:rPr lang="en-US" sz="2400" dirty="0"/>
              <a:t>Medicare:  1.45% x 499.54 = $7.24</a:t>
            </a:r>
          </a:p>
          <a:p>
            <a:r>
              <a:rPr lang="en-US" sz="2400" dirty="0"/>
              <a:t>OPERS:  14% x 499.54  = 69.94</a:t>
            </a:r>
          </a:p>
          <a:p>
            <a:r>
              <a:rPr lang="en-US" sz="2400" dirty="0"/>
              <a:t>Sick Accrual (Superintendent’s only):  4.62 </a:t>
            </a:r>
            <a:r>
              <a:rPr lang="en-US" sz="2400" dirty="0" err="1"/>
              <a:t>hrs</a:t>
            </a:r>
            <a:r>
              <a:rPr lang="en-US" sz="2400" dirty="0"/>
              <a:t> per 40 hours worked:</a:t>
            </a:r>
          </a:p>
          <a:p>
            <a:r>
              <a:rPr lang="en-US" sz="2400" dirty="0"/>
              <a:t>10.75 </a:t>
            </a:r>
            <a:r>
              <a:rPr lang="en-US" sz="2400" dirty="0" err="1"/>
              <a:t>hrs</a:t>
            </a:r>
            <a:r>
              <a:rPr lang="en-US" sz="2400" dirty="0"/>
              <a:t> / 40 = .269     (.269 x 4.62) x 26.25 hourly rate- = 32.63</a:t>
            </a:r>
          </a:p>
          <a:p>
            <a:r>
              <a:rPr lang="en-US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56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FFDE1-759B-4F77-9220-A0D7008FA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54" y="118824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055B1-C352-4791-A1B7-08E309BA2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54" y="224313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Shelter Park Rentals Analysis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Revenue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Expenditures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Wages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Fund Activity Expenditures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Township’s Capital 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 Where We Stand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</a:rPr>
              <a:t>Reimbursement Requests from SWU Fund YTD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6DAA5-D0E3-4172-99B8-CA5AA6DE1A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2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F2EEE7-CEE2-4BAA-9B8E-FFFAF9ECAB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273463"/>
            <a:ext cx="5388746" cy="10695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82E206C-DA46-43C0-A626-73D04BC199FA}"/>
              </a:ext>
            </a:extLst>
          </p:cNvPr>
          <p:cNvSpPr/>
          <p:nvPr/>
        </p:nvSpPr>
        <p:spPr>
          <a:xfrm>
            <a:off x="1295191" y="2786826"/>
            <a:ext cx="96016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 Thank you for attending. 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>
                <a:solidFill>
                  <a:srgbClr val="00B050"/>
                </a:solidFill>
              </a:rPr>
              <a:t>If you have any questions please email:  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>
                <a:solidFill>
                  <a:srgbClr val="00B050"/>
                </a:solidFill>
              </a:rPr>
              <a:t>fiscal-officer@washington-twp.com</a:t>
            </a:r>
          </a:p>
        </p:txBody>
      </p:sp>
    </p:spTree>
    <p:extLst>
      <p:ext uri="{BB962C8B-B14F-4D97-AF65-F5344CB8AC3E}">
        <p14:creationId xmlns:p14="http://schemas.microsoft.com/office/powerpoint/2010/main" val="132037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B2A61-72C9-4FFF-A019-D628573417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328" y="263524"/>
            <a:ext cx="5905593" cy="13366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18259D-152F-4661-B753-FA254F555808}"/>
              </a:ext>
            </a:extLst>
          </p:cNvPr>
          <p:cNvSpPr/>
          <p:nvPr/>
        </p:nvSpPr>
        <p:spPr>
          <a:xfrm>
            <a:off x="1695445" y="2933615"/>
            <a:ext cx="7408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b="1" dirty="0">
                <a:solidFill>
                  <a:srgbClr val="00B050"/>
                </a:solidFill>
              </a:rPr>
              <a:t>Shelter Park Rentals Analysis</a:t>
            </a:r>
          </a:p>
        </p:txBody>
      </p:sp>
    </p:spTree>
    <p:extLst>
      <p:ext uri="{BB962C8B-B14F-4D97-AF65-F5344CB8AC3E}">
        <p14:creationId xmlns:p14="http://schemas.microsoft.com/office/powerpoint/2010/main" val="41697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13C131-BB25-48DA-BED1-5D33323372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3366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06E138-67B4-4C21-B968-102BC1D1E37E}"/>
              </a:ext>
            </a:extLst>
          </p:cNvPr>
          <p:cNvSpPr/>
          <p:nvPr/>
        </p:nvSpPr>
        <p:spPr>
          <a:xfrm>
            <a:off x="3598786" y="1641317"/>
            <a:ext cx="64152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Shelter Park Rental Analysis</a:t>
            </a:r>
          </a:p>
          <a:p>
            <a:pPr algn="ctr"/>
            <a:r>
              <a:rPr lang="en-US" sz="3600" b="1" dirty="0">
                <a:solidFill>
                  <a:srgbClr val="00B050"/>
                </a:solidFill>
              </a:rPr>
              <a:t>2023 YTD Revenue  $10,075</a:t>
            </a: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000" b="1" dirty="0"/>
              <a:t>Year		Revenue</a:t>
            </a:r>
          </a:p>
          <a:p>
            <a:r>
              <a:rPr lang="en-US" dirty="0"/>
              <a:t>2016		$10,625</a:t>
            </a:r>
          </a:p>
          <a:p>
            <a:r>
              <a:rPr lang="en-US" dirty="0"/>
              <a:t>2017		$12,525</a:t>
            </a:r>
          </a:p>
          <a:p>
            <a:r>
              <a:rPr lang="en-US" dirty="0"/>
              <a:t>2018		$12,900</a:t>
            </a:r>
          </a:p>
          <a:p>
            <a:r>
              <a:rPr lang="en-US" dirty="0"/>
              <a:t>2019		$11,750</a:t>
            </a:r>
          </a:p>
          <a:p>
            <a:r>
              <a:rPr lang="en-US" dirty="0"/>
              <a:t>2020		  $5,875</a:t>
            </a:r>
          </a:p>
          <a:p>
            <a:r>
              <a:rPr lang="en-US" dirty="0"/>
              <a:t>2021		$10,525</a:t>
            </a:r>
            <a:br>
              <a:rPr lang="en-US" dirty="0"/>
            </a:br>
            <a:r>
              <a:rPr lang="en-US" dirty="0"/>
              <a:t>2022		$20,825</a:t>
            </a:r>
          </a:p>
          <a:p>
            <a:r>
              <a:rPr lang="en-US" dirty="0"/>
              <a:t>2023 YTD		$10,075     	Revenue Budget:  $12,500</a:t>
            </a:r>
          </a:p>
        </p:txBody>
      </p:sp>
    </p:spTree>
    <p:extLst>
      <p:ext uri="{BB962C8B-B14F-4D97-AF65-F5344CB8AC3E}">
        <p14:creationId xmlns:p14="http://schemas.microsoft.com/office/powerpoint/2010/main" val="159813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6134CA-363E-40D3-BFBA-ADD8BD7C8D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175" y="263524"/>
            <a:ext cx="5388746" cy="12711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BCFA27-5A24-422B-856A-2AB974ADEEFD}"/>
              </a:ext>
            </a:extLst>
          </p:cNvPr>
          <p:cNvSpPr/>
          <p:nvPr/>
        </p:nvSpPr>
        <p:spPr>
          <a:xfrm>
            <a:off x="2590800" y="1363249"/>
            <a:ext cx="82867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Shelter Park Rental Analysis</a:t>
            </a:r>
            <a:r>
              <a:rPr lang="en-US" sz="2000" b="1" dirty="0">
                <a:solidFill>
                  <a:srgbClr val="00B050"/>
                </a:solidFill>
              </a:rPr>
              <a:t>	</a:t>
            </a:r>
            <a:br>
              <a:rPr lang="en-US" sz="2000" b="1" dirty="0">
                <a:solidFill>
                  <a:srgbClr val="00B050"/>
                </a:solidFill>
              </a:rPr>
            </a:br>
            <a:r>
              <a:rPr lang="en-US" sz="2000" b="1" dirty="0">
                <a:solidFill>
                  <a:srgbClr val="00B050"/>
                </a:solidFill>
              </a:rPr>
              <a:t>        </a:t>
            </a:r>
            <a:r>
              <a:rPr lang="en-US" sz="3200" b="1" dirty="0">
                <a:solidFill>
                  <a:srgbClr val="00B050"/>
                </a:solidFill>
              </a:rPr>
              <a:t> YTD Expenditures</a:t>
            </a:r>
            <a:r>
              <a:rPr lang="en-US" sz="2400" b="1" dirty="0">
                <a:solidFill>
                  <a:srgbClr val="00B050"/>
                </a:solidFill>
              </a:rPr>
              <a:t>	 $9,714.38</a:t>
            </a:r>
          </a:p>
          <a:p>
            <a:br>
              <a:rPr lang="en-US" sz="2000" b="1" dirty="0"/>
            </a:br>
            <a:r>
              <a:rPr lang="en-US" sz="1600" dirty="0"/>
              <a:t>	</a:t>
            </a:r>
            <a:r>
              <a:rPr lang="en-US" sz="2000" dirty="0"/>
              <a:t>Supplies 	$    894.96</a:t>
            </a:r>
          </a:p>
          <a:p>
            <a:r>
              <a:rPr lang="en-US" sz="2000" dirty="0"/>
              <a:t>	Services		$ 1,834.93</a:t>
            </a:r>
          </a:p>
          <a:p>
            <a:r>
              <a:rPr lang="en-US" sz="2000" dirty="0"/>
              <a:t>	Utilities		$ 1,938.36</a:t>
            </a:r>
          </a:p>
          <a:p>
            <a:r>
              <a:rPr lang="en-US" sz="2000" dirty="0"/>
              <a:t>	Wages		$ 4,292.73</a:t>
            </a:r>
          </a:p>
          <a:p>
            <a:r>
              <a:rPr lang="en-US" sz="2000" dirty="0"/>
              <a:t>	Fringe Benefits	$    663.23   (Medicare 1.45%, OPERS 14%)	</a:t>
            </a:r>
          </a:p>
          <a:p>
            <a:r>
              <a:rPr lang="en-US" sz="2000" dirty="0"/>
              <a:t>	BWC Rate	$      90.17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  <a:p>
            <a:r>
              <a:rPr lang="en-US" sz="2000" dirty="0"/>
              <a:t>Services include:  Communications (Cable-Verizon-Website-Printing)/Repairs/Trash Pick Up/On-Line Payments</a:t>
            </a:r>
          </a:p>
          <a:p>
            <a:endParaRPr lang="en-US" sz="2000" dirty="0"/>
          </a:p>
          <a:p>
            <a:r>
              <a:rPr lang="en-US" sz="2000" dirty="0"/>
              <a:t>	Please Note:  Does not include OTARMA Insurance	</a:t>
            </a:r>
          </a:p>
          <a:p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02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59AB1E-F4CD-44B8-9258-8EEAA0E228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DFC0953-1F16-4648-A591-9818E5D3CCFC}"/>
              </a:ext>
            </a:extLst>
          </p:cNvPr>
          <p:cNvSpPr/>
          <p:nvPr/>
        </p:nvSpPr>
        <p:spPr>
          <a:xfrm>
            <a:off x="4727041" y="1433289"/>
            <a:ext cx="4527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Park &amp; Road Wages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357DC4-426C-4C20-8C95-64D9E7D24760}"/>
              </a:ext>
            </a:extLst>
          </p:cNvPr>
          <p:cNvSpPr/>
          <p:nvPr/>
        </p:nvSpPr>
        <p:spPr>
          <a:xfrm>
            <a:off x="4529668" y="1845092"/>
            <a:ext cx="3837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Superintendent/Shelter Park Manager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C449F14-64D2-4F0A-B917-97041C4EF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637622"/>
              </p:ext>
            </p:extLst>
          </p:nvPr>
        </p:nvGraphicFramePr>
        <p:xfrm>
          <a:off x="3897161" y="2479729"/>
          <a:ext cx="5593067" cy="354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771">
                  <a:extLst>
                    <a:ext uri="{9D8B030D-6E8A-4147-A177-3AD203B41FA5}">
                      <a16:colId xmlns:a16="http://schemas.microsoft.com/office/drawing/2014/main" val="840364675"/>
                    </a:ext>
                  </a:extLst>
                </a:gridCol>
                <a:gridCol w="2034449">
                  <a:extLst>
                    <a:ext uri="{9D8B030D-6E8A-4147-A177-3AD203B41FA5}">
                      <a16:colId xmlns:a16="http://schemas.microsoft.com/office/drawing/2014/main" val="2969764456"/>
                    </a:ext>
                  </a:extLst>
                </a:gridCol>
                <a:gridCol w="1114232">
                  <a:extLst>
                    <a:ext uri="{9D8B030D-6E8A-4147-A177-3AD203B41FA5}">
                      <a16:colId xmlns:a16="http://schemas.microsoft.com/office/drawing/2014/main" val="548649647"/>
                    </a:ext>
                  </a:extLst>
                </a:gridCol>
                <a:gridCol w="1291615">
                  <a:extLst>
                    <a:ext uri="{9D8B030D-6E8A-4147-A177-3AD203B41FA5}">
                      <a16:colId xmlns:a16="http://schemas.microsoft.com/office/drawing/2014/main" val="1737462999"/>
                    </a:ext>
                  </a:extLst>
                </a:gridCol>
              </a:tblGrid>
              <a:tr h="556262">
                <a:tc>
                  <a:txBody>
                    <a:bodyPr/>
                    <a:lstStyle/>
                    <a:p>
                      <a:r>
                        <a:rPr lang="en-US" dirty="0"/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Biweekly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 Biweekly Wages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47154"/>
                  </a:ext>
                </a:extLst>
              </a:tr>
              <a:tr h="495338">
                <a:tc>
                  <a:txBody>
                    <a:bodyPr/>
                    <a:lstStyle/>
                    <a:p>
                      <a:r>
                        <a:rPr lang="en-US" dirty="0"/>
                        <a:t>Parks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Superintendent (salary)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728852"/>
                  </a:ext>
                </a:extLst>
              </a:tr>
              <a:tr h="495338">
                <a:tc>
                  <a:txBody>
                    <a:bodyPr/>
                    <a:lstStyle/>
                    <a:p>
                      <a:r>
                        <a:rPr lang="en-US" dirty="0"/>
                        <a:t>Roads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Superintendent (salary)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$ 1,575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$ 1,871.65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914330"/>
                  </a:ext>
                </a:extLst>
              </a:tr>
              <a:tr h="556262">
                <a:tc>
                  <a:txBody>
                    <a:bodyPr/>
                    <a:lstStyle/>
                    <a:p>
                      <a:r>
                        <a:rPr lang="en-US" dirty="0"/>
                        <a:t>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Shelter Park Manager</a:t>
                      </a:r>
                      <a:br>
                        <a:rPr lang="en-US" dirty="0"/>
                      </a:br>
                      <a:r>
                        <a:rPr lang="en-US" dirty="0"/>
                        <a:t>(hourly)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21/</a:t>
                      </a:r>
                      <a:r>
                        <a:rPr lang="en-US" dirty="0" err="1"/>
                        <a:t>hr</a:t>
                      </a:r>
                      <a:br>
                        <a:rPr lang="en-US" dirty="0"/>
                      </a:br>
                      <a:r>
                        <a:rPr lang="en-US" dirty="0"/>
                        <a:t>YTD </a:t>
                      </a:r>
                      <a:r>
                        <a:rPr lang="en-US" sz="1600" dirty="0"/>
                        <a:t>AVG: </a:t>
                      </a:r>
                      <a:r>
                        <a:rPr lang="en-US" dirty="0"/>
                        <a:t>$357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177431"/>
                  </a:ext>
                </a:extLst>
              </a:tr>
              <a:tr h="55626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$2,521.65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97918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3B0D7-8CD3-44EA-BE46-429644F2BDF0}"/>
              </a:ext>
            </a:extLst>
          </p:cNvPr>
          <p:cNvSpPr txBox="1"/>
          <p:nvPr/>
        </p:nvSpPr>
        <p:spPr>
          <a:xfrm>
            <a:off x="2839712" y="5976306"/>
            <a:ext cx="7981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Overall Biweekly Savings of $64.65 from 2021 Wages </a:t>
            </a:r>
          </a:p>
          <a:p>
            <a:r>
              <a:rPr lang="en-US" dirty="0"/>
              <a:t>Please note:  Park is paying on average $232 more whereas Roads is saving $296.65.</a:t>
            </a:r>
          </a:p>
        </p:txBody>
      </p:sp>
    </p:spTree>
    <p:extLst>
      <p:ext uri="{BB962C8B-B14F-4D97-AF65-F5344CB8AC3E}">
        <p14:creationId xmlns:p14="http://schemas.microsoft.com/office/powerpoint/2010/main" val="163651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609B6C-37CF-42AE-9F0E-2566745E94A4}"/>
              </a:ext>
            </a:extLst>
          </p:cNvPr>
          <p:cNvSpPr/>
          <p:nvPr/>
        </p:nvSpPr>
        <p:spPr>
          <a:xfrm>
            <a:off x="3131937" y="3173312"/>
            <a:ext cx="63078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rgbClr val="00B050"/>
                </a:solidFill>
              </a:rPr>
              <a:t>Fund Activity Expenditures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E3CB15-0097-4232-B93E-C9FEFB4416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5388746" cy="127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3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7622AE-2942-4073-AD04-5066917961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E150C5-F943-4113-9562-B5B348FF043C}"/>
              </a:ext>
            </a:extLst>
          </p:cNvPr>
          <p:cNvSpPr/>
          <p:nvPr/>
        </p:nvSpPr>
        <p:spPr>
          <a:xfrm>
            <a:off x="4819181" y="1402672"/>
            <a:ext cx="3605218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Fund Activity Expenditures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2017 to 2022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General Fund 1000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EB0348-5AF8-4D8F-B36C-11A011557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04251"/>
              </p:ext>
            </p:extLst>
          </p:nvPr>
        </p:nvGraphicFramePr>
        <p:xfrm>
          <a:off x="2157274" y="2418335"/>
          <a:ext cx="9646899" cy="3938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4008">
                  <a:extLst>
                    <a:ext uri="{9D8B030D-6E8A-4147-A177-3AD203B41FA5}">
                      <a16:colId xmlns:a16="http://schemas.microsoft.com/office/drawing/2014/main" val="4218771994"/>
                    </a:ext>
                  </a:extLst>
                </a:gridCol>
                <a:gridCol w="1804569">
                  <a:extLst>
                    <a:ext uri="{9D8B030D-6E8A-4147-A177-3AD203B41FA5}">
                      <a16:colId xmlns:a16="http://schemas.microsoft.com/office/drawing/2014/main" val="3227105885"/>
                    </a:ext>
                  </a:extLst>
                </a:gridCol>
                <a:gridCol w="1883347">
                  <a:extLst>
                    <a:ext uri="{9D8B030D-6E8A-4147-A177-3AD203B41FA5}">
                      <a16:colId xmlns:a16="http://schemas.microsoft.com/office/drawing/2014/main" val="2690280522"/>
                    </a:ext>
                  </a:extLst>
                </a:gridCol>
                <a:gridCol w="2236474">
                  <a:extLst>
                    <a:ext uri="{9D8B030D-6E8A-4147-A177-3AD203B41FA5}">
                      <a16:colId xmlns:a16="http://schemas.microsoft.com/office/drawing/2014/main" val="2230530862"/>
                    </a:ext>
                  </a:extLst>
                </a:gridCol>
                <a:gridCol w="1618501">
                  <a:extLst>
                    <a:ext uri="{9D8B030D-6E8A-4147-A177-3AD203B41FA5}">
                      <a16:colId xmlns:a16="http://schemas.microsoft.com/office/drawing/2014/main" val="1219595021"/>
                    </a:ext>
                  </a:extLst>
                </a:gridCol>
              </a:tblGrid>
              <a:tr h="78431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 1st 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Annual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Change in Expenditures        </a:t>
                      </a:r>
                      <a:r>
                        <a:rPr lang="en-US" sz="1100" u="none" strike="noStrike" dirty="0">
                          <a:effectLst/>
                        </a:rPr>
                        <a:t>(from </a:t>
                      </a:r>
                      <a:r>
                        <a:rPr lang="en-US" sz="1100" u="none" strike="noStrike" dirty="0" err="1">
                          <a:effectLst/>
                        </a:rPr>
                        <a:t>prev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yr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Change per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7720266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$262,927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$155,751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4436178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$259,636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$253,623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$97,872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1491124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$202,165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$236,112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($17,511)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1567945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$175,253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$282,945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$46,833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0861354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$125,097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$192,981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($89,964)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6052856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$389,275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$244,060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$51,079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666614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$230,740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$195,798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($48,262)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35676833"/>
                  </a:ext>
                </a:extLst>
              </a:tr>
              <a:tr h="31623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$242,036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2713406"/>
                  </a:ext>
                </a:extLst>
              </a:tr>
              <a:tr h="623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Total/Average Change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$40,047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6,675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077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27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2CA141-1B90-4D3F-8DC3-C2B715CC6F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650" y="235363"/>
            <a:ext cx="4979078" cy="11673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2361FD-0CFF-4014-B924-5F804D4FDBDE}"/>
              </a:ext>
            </a:extLst>
          </p:cNvPr>
          <p:cNvSpPr/>
          <p:nvPr/>
        </p:nvSpPr>
        <p:spPr>
          <a:xfrm>
            <a:off x="3411985" y="126950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Fund Activity Expenditures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2017 to 2022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Fire Fund 2192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2B86D4-8B4C-4A87-9D09-8B2232959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10809"/>
              </p:ext>
            </p:extLst>
          </p:nvPr>
        </p:nvGraphicFramePr>
        <p:xfrm>
          <a:off x="3411984" y="2436816"/>
          <a:ext cx="8004700" cy="3763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756">
                  <a:extLst>
                    <a:ext uri="{9D8B030D-6E8A-4147-A177-3AD203B41FA5}">
                      <a16:colId xmlns:a16="http://schemas.microsoft.com/office/drawing/2014/main" val="3816841499"/>
                    </a:ext>
                  </a:extLst>
                </a:gridCol>
                <a:gridCol w="1627185">
                  <a:extLst>
                    <a:ext uri="{9D8B030D-6E8A-4147-A177-3AD203B41FA5}">
                      <a16:colId xmlns:a16="http://schemas.microsoft.com/office/drawing/2014/main" val="543908847"/>
                    </a:ext>
                  </a:extLst>
                </a:gridCol>
                <a:gridCol w="1679675">
                  <a:extLst>
                    <a:ext uri="{9D8B030D-6E8A-4147-A177-3AD203B41FA5}">
                      <a16:colId xmlns:a16="http://schemas.microsoft.com/office/drawing/2014/main" val="1334041903"/>
                    </a:ext>
                  </a:extLst>
                </a:gridCol>
                <a:gridCol w="1994613">
                  <a:extLst>
                    <a:ext uri="{9D8B030D-6E8A-4147-A177-3AD203B41FA5}">
                      <a16:colId xmlns:a16="http://schemas.microsoft.com/office/drawing/2014/main" val="2959528243"/>
                    </a:ext>
                  </a:extLst>
                </a:gridCol>
                <a:gridCol w="1443471">
                  <a:extLst>
                    <a:ext uri="{9D8B030D-6E8A-4147-A177-3AD203B41FA5}">
                      <a16:colId xmlns:a16="http://schemas.microsoft.com/office/drawing/2014/main" val="393280056"/>
                    </a:ext>
                  </a:extLst>
                </a:gridCol>
              </a:tblGrid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Jan 1st     Balance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Annual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Change in Expenditures         </a:t>
                      </a:r>
                      <a:r>
                        <a:rPr lang="en-US" sz="1100" u="none" strike="noStrike" dirty="0">
                          <a:effectLst/>
                        </a:rPr>
                        <a:t>(from </a:t>
                      </a:r>
                      <a:r>
                        <a:rPr lang="en-US" sz="1100" u="none" strike="noStrike" dirty="0" err="1">
                          <a:effectLst/>
                        </a:rPr>
                        <a:t>prev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yr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Average Change per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8368232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$45,285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$328,100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3447672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$42,834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$301,651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($26,449)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91013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$142,219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$282,170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($19,481)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2352870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$221,254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$315,755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$33,585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3766522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$285,851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$356,329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$40,574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3861177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$307,731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$351,676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($4,653)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7446815"/>
                  </a:ext>
                </a:extLst>
              </a:tr>
              <a:tr h="40307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$403,476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$337,543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($14,133)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7341609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$443,799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6404430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Total/Avg Change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$9,443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$1,574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547291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FEDABF-0834-48A0-A465-E441DADDFFD1}"/>
              </a:ext>
            </a:extLst>
          </p:cNvPr>
          <p:cNvSpPr txBox="1"/>
          <p:nvPr/>
        </p:nvSpPr>
        <p:spPr>
          <a:xfrm>
            <a:off x="281547" y="4942162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/>
            <a:r>
              <a:rPr lang="en-US" dirty="0"/>
              <a:t>Jan 1 Balance includes $100,000  </a:t>
            </a:r>
          </a:p>
          <a:p>
            <a:pPr fontAlgn="b"/>
            <a:r>
              <a:rPr lang="en-US" dirty="0"/>
              <a:t>Transfer In (from General)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AE3E8BA1-9B5E-467A-8175-7E0C06E04F0C}"/>
              </a:ext>
            </a:extLst>
          </p:cNvPr>
          <p:cNvCxnSpPr>
            <a:cxnSpLocks/>
          </p:cNvCxnSpPr>
          <p:nvPr/>
        </p:nvCxnSpPr>
        <p:spPr>
          <a:xfrm flipV="1">
            <a:off x="2911876" y="5110402"/>
            <a:ext cx="2414727" cy="30985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0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15380</TotalTime>
  <Words>1047</Words>
  <Application>Microsoft Office PowerPoint</Application>
  <PresentationFormat>Widescreen</PresentationFormat>
  <Paragraphs>328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Budget Report 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Township Capital/Budget Needs  (not included in budget)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Report</dc:title>
  <dc:creator>Michele Nowakowski</dc:creator>
  <cp:lastModifiedBy>Michele Nowakowski</cp:lastModifiedBy>
  <cp:revision>276</cp:revision>
  <cp:lastPrinted>2023-06-25T19:29:10Z</cp:lastPrinted>
  <dcterms:created xsi:type="dcterms:W3CDTF">2023-02-26T01:19:19Z</dcterms:created>
  <dcterms:modified xsi:type="dcterms:W3CDTF">2023-07-03T23:28:29Z</dcterms:modified>
</cp:coreProperties>
</file>