
<file path=[Content_Types].xml><?xml version="1.0" encoding="utf-8"?>
<Types xmlns="http://schemas.openxmlformats.org/package/2006/content-types">
  <Default Extension="PNG" ContentType="image/png"/>
  <Default Extension="jfif" ContentType="image/jpe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5.xml" ContentType="application/vnd.openxmlformats-officedocument.drawingml.chartshapes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6.xml" ContentType="application/vnd.openxmlformats-officedocument.drawingml.chartshapes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2.xml" ContentType="application/vnd.openxmlformats-officedocument.themeOverride+xml"/>
  <Override PartName="/ppt/drawings/drawing7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88" r:id="rId4"/>
    <p:sldId id="266" r:id="rId5"/>
    <p:sldId id="268" r:id="rId6"/>
    <p:sldId id="272" r:id="rId7"/>
    <p:sldId id="273" r:id="rId8"/>
    <p:sldId id="264" r:id="rId9"/>
    <p:sldId id="274" r:id="rId10"/>
    <p:sldId id="275" r:id="rId11"/>
    <p:sldId id="259" r:id="rId12"/>
    <p:sldId id="284" r:id="rId13"/>
    <p:sldId id="270" r:id="rId14"/>
    <p:sldId id="260" r:id="rId15"/>
    <p:sldId id="263" r:id="rId16"/>
    <p:sldId id="287" r:id="rId17"/>
    <p:sldId id="276" r:id="rId18"/>
    <p:sldId id="269" r:id="rId19"/>
    <p:sldId id="278" r:id="rId20"/>
    <p:sldId id="279" r:id="rId21"/>
    <p:sldId id="280" r:id="rId22"/>
    <p:sldId id="281" r:id="rId23"/>
    <p:sldId id="282" r:id="rId24"/>
    <p:sldId id="285" r:id="rId25"/>
    <p:sldId id="286" r:id="rId26"/>
    <p:sldId id="289" r:id="rId2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1bATE6Q48dxh1oyOP8Z7hg==" hashData="RFraSplEvKvWxidEbwW/yuuyebc+4rxRRpwocL+jBRebwqF/AxCAOT8AafUsCboi2pLIUhyQ9UttUyBFL5TLwg=="/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e Nowakowski" initials="BB" lastIdx="2" clrIdx="0">
    <p:extLst>
      <p:ext uri="{19B8F6BF-5375-455C-9EA6-DF929625EA0E}">
        <p15:presenceInfo xmlns:p15="http://schemas.microsoft.com/office/powerpoint/2012/main" userId="Michele Nowakowsk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5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8.xml"/><Relationship Id="rId1" Type="http://schemas.microsoft.com/office/2011/relationships/chartStyle" Target="style8.xml"/><Relationship Id="rId5" Type="http://schemas.openxmlformats.org/officeDocument/2006/relationships/chartUserShapes" Target="../drawings/drawing7.xml"/><Relationship Id="rId4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baseline="0" dirty="0">
                <a:solidFill>
                  <a:srgbClr val="00B050"/>
                </a:solidFill>
              </a:rPr>
              <a:t>Fuller Creekside Glens Project</a:t>
            </a:r>
          </a:p>
          <a:p>
            <a:pPr>
              <a:defRPr/>
            </a:pPr>
            <a:r>
              <a:rPr lang="en-US" sz="2800" b="1" baseline="0" dirty="0">
                <a:solidFill>
                  <a:srgbClr val="00B050"/>
                </a:solidFill>
              </a:rPr>
              <a:t>Payment Option 1:  No Loan</a:t>
            </a:r>
            <a:br>
              <a:rPr lang="en-US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 Estimated Total </a:t>
            </a:r>
            <a:r>
              <a:rPr lang="en-US" sz="2000" b="1" baseline="0" dirty="0">
                <a:solidFill>
                  <a:schemeClr val="accent2">
                    <a:lumMod val="50000"/>
                  </a:schemeClr>
                </a:solidFill>
              </a:rPr>
              <a:t>Road Fund Balance After Certified Payment = </a:t>
            </a:r>
            <a:r>
              <a:rPr lang="en-US" sz="2800" b="1" baseline="0" dirty="0">
                <a:solidFill>
                  <a:schemeClr val="accent2">
                    <a:lumMod val="50000"/>
                  </a:schemeClr>
                </a:solidFill>
              </a:rPr>
              <a:t>$70,581</a:t>
            </a:r>
            <a:endParaRPr lang="en-US" sz="1400" b="1" baseline="0" dirty="0">
              <a:solidFill>
                <a:schemeClr val="accent2">
                  <a:lumMod val="50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36689179919348E-2"/>
          <c:y val="0.46886430386133077"/>
          <c:w val="0.89706527044016671"/>
          <c:h val="0.397212962796126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'Graphs Roads Balances'!$E$5</c:f>
              <c:strCache>
                <c:ptCount val="1"/>
                <c:pt idx="0">
                  <c:v>Estimated Balance  Jan 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0809361399881061E-2"/>
                  <c:y val="-6.653052807758297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2383008769220098E-2"/>
                      <c:h val="6.037105773677603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618D-403E-817B-7B3FC5035793}"/>
                </c:ext>
              </c:extLst>
            </c:dLbl>
            <c:dLbl>
              <c:idx val="2"/>
              <c:layout>
                <c:manualLayout>
                  <c:x val="0"/>
                  <c:y val="-3.5596236969234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26D-480E-9DC1-1E83D53F3000}"/>
                </c:ext>
              </c:extLst>
            </c:dLbl>
            <c:dLbl>
              <c:idx val="3"/>
              <c:layout>
                <c:manualLayout>
                  <c:x val="-2.1484652288760221E-2"/>
                  <c:y val="-9.5461780092133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18D-403E-817B-7B3FC5035793}"/>
                </c:ext>
              </c:extLst>
            </c:dLbl>
            <c:dLbl>
              <c:idx val="4"/>
              <c:layout>
                <c:manualLayout>
                  <c:x val="-9.2049702754329454E-3"/>
                  <c:y val="-8.9913932383166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18D-403E-817B-7B3FC50357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'Graphs Roads Balances'!$A$6:$A$10</c:f>
              <c:strCache>
                <c:ptCount val="5"/>
                <c:pt idx="0">
                  <c:v>2011  MVLT</c:v>
                </c:pt>
                <c:pt idx="1">
                  <c:v>2021  Gas Tax</c:v>
                </c:pt>
                <c:pt idx="2">
                  <c:v>2031  Roads</c:v>
                </c:pt>
                <c:pt idx="3">
                  <c:v>2231  Permissive</c:v>
                </c:pt>
                <c:pt idx="4">
                  <c:v>2273  ARP Grant</c:v>
                </c:pt>
              </c:strCache>
            </c:strRef>
          </c:cat>
          <c:val>
            <c:numRef>
              <c:f>'Graphs Roads Balances'!$E$6:$E$11</c:f>
              <c:numCache>
                <c:formatCode>_("$"* #,##0_);_("$"* \(#,##0\);_("$"* "-"_);_(@_)</c:formatCode>
                <c:ptCount val="5"/>
                <c:pt idx="0">
                  <c:v>19954</c:v>
                </c:pt>
                <c:pt idx="1">
                  <c:v>152428</c:v>
                </c:pt>
                <c:pt idx="2">
                  <c:v>137014</c:v>
                </c:pt>
                <c:pt idx="3">
                  <c:v>22807</c:v>
                </c:pt>
                <c:pt idx="4">
                  <c:v>21374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18D-403E-817B-7B3FC5035793}"/>
            </c:ext>
          </c:extLst>
        </c:ser>
        <c:ser>
          <c:idx val="1"/>
          <c:order val="1"/>
          <c:tx>
            <c:strRef>
              <c:f>'Graphs Roads Balances'!$G$5</c:f>
              <c:strCache>
                <c:ptCount val="1"/>
                <c:pt idx="0">
                  <c:v>Certified Payment Amount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1350413664264745E-3"/>
                  <c:y val="-1.23273492415279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18D-403E-817B-7B3FC5035793}"/>
                </c:ext>
              </c:extLst>
            </c:dLbl>
            <c:dLbl>
              <c:idx val="1"/>
              <c:layout>
                <c:manualLayout>
                  <c:x val="1.1742727515345571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6D-480E-9DC1-1E83D53F3000}"/>
                </c:ext>
              </c:extLst>
            </c:dLbl>
            <c:dLbl>
              <c:idx val="2"/>
              <c:layout>
                <c:manualLayout>
                  <c:x val="1.7671417974274354E-2"/>
                  <c:y val="1.54866654254030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CBEB45B-5EE5-4572-8598-FDFAF735FBB0}" type="VALUE">
                      <a:rPr lang="en-US" sz="1800" b="1" i="0" baseline="0" dirty="0"/>
                      <a:pPr>
                        <a:defRPr sz="1800" b="1"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325885905574853E-2"/>
                      <c:h val="6.044813620265428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18D-403E-817B-7B3FC5035793}"/>
                </c:ext>
              </c:extLst>
            </c:dLbl>
            <c:dLbl>
              <c:idx val="3"/>
              <c:layout>
                <c:manualLayout>
                  <c:x val="1.2004816451586466E-2"/>
                  <c:y val="-6.795597918681217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18D-403E-817B-7B3FC5035793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526D-480E-9DC1-1E83D53F30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'Graphs Roads Balances'!$A$6:$A$10</c:f>
              <c:strCache>
                <c:ptCount val="5"/>
                <c:pt idx="0">
                  <c:v>2011  MVLT</c:v>
                </c:pt>
                <c:pt idx="1">
                  <c:v>2021  Gas Tax</c:v>
                </c:pt>
                <c:pt idx="2">
                  <c:v>2031  Roads</c:v>
                </c:pt>
                <c:pt idx="3">
                  <c:v>2231  Permissive</c:v>
                </c:pt>
                <c:pt idx="4">
                  <c:v>2273  ARP Grant</c:v>
                </c:pt>
              </c:strCache>
            </c:strRef>
          </c:cat>
          <c:val>
            <c:numRef>
              <c:f>'Graphs Roads Balances'!$G$6:$G$12</c:f>
              <c:numCache>
                <c:formatCode>_("$"* #,##0_);_("$"* \(#,##0\);_("$"* "-"_);_(@_)</c:formatCode>
                <c:ptCount val="5"/>
                <c:pt idx="0">
                  <c:v>15000</c:v>
                </c:pt>
                <c:pt idx="1">
                  <c:v>106622</c:v>
                </c:pt>
                <c:pt idx="2">
                  <c:v>125000</c:v>
                </c:pt>
                <c:pt idx="3">
                  <c:v>15000</c:v>
                </c:pt>
                <c:pt idx="4">
                  <c:v>21374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18D-403E-817B-7B3FC5035793}"/>
            </c:ext>
          </c:extLst>
        </c:ser>
        <c:ser>
          <c:idx val="2"/>
          <c:order val="2"/>
          <c:tx>
            <c:strRef>
              <c:f>'Graphs Roads Balances'!$H$5</c:f>
              <c:strCache>
                <c:ptCount val="1"/>
                <c:pt idx="0">
                  <c:v>Estimated Balance Jan 2024 (After Full  Payment)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3485455030691219E-2"/>
                  <c:y val="-7.6277650648360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26D-480E-9DC1-1E83D53F30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'Graphs Roads Balances'!$A$6:$A$10</c:f>
              <c:strCache>
                <c:ptCount val="5"/>
                <c:pt idx="0">
                  <c:v>2011  MVLT</c:v>
                </c:pt>
                <c:pt idx="1">
                  <c:v>2021  Gas Tax</c:v>
                </c:pt>
                <c:pt idx="2">
                  <c:v>2031  Roads</c:v>
                </c:pt>
                <c:pt idx="3">
                  <c:v>2231  Permissive</c:v>
                </c:pt>
                <c:pt idx="4">
                  <c:v>2273  ARP Grant</c:v>
                </c:pt>
              </c:strCache>
            </c:strRef>
          </c:cat>
          <c:val>
            <c:numRef>
              <c:f>'Graphs Roads Balances'!$H$6:$H$12</c:f>
              <c:numCache>
                <c:formatCode>_("$"* #,##0_);_("$"* \(#,##0\);_("$"* "-"_);_(@_)</c:formatCode>
                <c:ptCount val="5"/>
                <c:pt idx="0">
                  <c:v>4954</c:v>
                </c:pt>
                <c:pt idx="1">
                  <c:v>45806</c:v>
                </c:pt>
                <c:pt idx="2">
                  <c:v>12014</c:v>
                </c:pt>
                <c:pt idx="3">
                  <c:v>7807</c:v>
                </c:pt>
                <c:pt idx="4" formatCode="&quot;$&quot;#,##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18D-403E-817B-7B3FC50357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74774176"/>
        <c:axId val="1585464352"/>
      </c:barChart>
      <c:catAx>
        <c:axId val="1674774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200000" spcFirstLastPara="1" vertOverflow="ellipsis" wrap="square" anchor="t" anchorCtr="1"/>
          <a:lstStyle/>
          <a:p>
            <a:pPr>
              <a:defRPr sz="1600" b="1" i="0" u="none" strike="noStrike" kern="1200" spc="10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5464352"/>
        <c:crosses val="autoZero"/>
        <c:auto val="1"/>
        <c:lblAlgn val="l"/>
        <c:lblOffset val="0"/>
        <c:tickLblSkip val="1"/>
        <c:noMultiLvlLbl val="0"/>
      </c:catAx>
      <c:valAx>
        <c:axId val="1585464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4774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8880292766712979E-2"/>
          <c:y val="0.9421127832393732"/>
          <c:w val="0.80683488208275445"/>
          <c:h val="5.78872167606268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baseline="0" dirty="0">
                <a:solidFill>
                  <a:srgbClr val="0070C0"/>
                </a:solidFill>
              </a:rPr>
              <a:t>TOWNSHIP FUNDS  2016 TO 2023 JANUARY BALANCES</a:t>
            </a:r>
            <a:endParaRPr lang="en-US" sz="2400" b="1" dirty="0">
              <a:solidFill>
                <a:srgbClr val="0070C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503023765864884"/>
          <c:y val="0.15176036754877445"/>
          <c:w val="0.88496976234135116"/>
          <c:h val="0.6522381438150191"/>
        </c:manualLayout>
      </c:layout>
      <c:barChart>
        <c:barDir val="col"/>
        <c:grouping val="clustered"/>
        <c:varyColors val="0"/>
        <c:ser>
          <c:idx val="0"/>
          <c:order val="0"/>
          <c:tx>
            <c:v>2016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Sheet1!$B$4:$B$14</c:f>
              <c:strCache>
                <c:ptCount val="11"/>
                <c:pt idx="0">
                  <c:v>1000</c:v>
                </c:pt>
                <c:pt idx="1">
                  <c:v>2011</c:v>
                </c:pt>
                <c:pt idx="2">
                  <c:v>2021</c:v>
                </c:pt>
                <c:pt idx="3">
                  <c:v>2031</c:v>
                </c:pt>
                <c:pt idx="4">
                  <c:v>2191</c:v>
                </c:pt>
                <c:pt idx="5">
                  <c:v>2192</c:v>
                </c:pt>
                <c:pt idx="6">
                  <c:v>2194</c:v>
                </c:pt>
                <c:pt idx="7">
                  <c:v>2231</c:v>
                </c:pt>
                <c:pt idx="8">
                  <c:v>2261</c:v>
                </c:pt>
                <c:pt idx="9">
                  <c:v>2271</c:v>
                </c:pt>
                <c:pt idx="10">
                  <c:v>Total</c:v>
                </c:pt>
              </c:strCache>
            </c:strRef>
          </c:cat>
          <c:val>
            <c:numRef>
              <c:f>Sheet1!$C$4:$C$14</c:f>
              <c:numCache>
                <c:formatCode>"$"#,##0</c:formatCode>
                <c:ptCount val="11"/>
                <c:pt idx="0">
                  <c:v>262927.98</c:v>
                </c:pt>
                <c:pt idx="1">
                  <c:v>3309.18</c:v>
                </c:pt>
                <c:pt idx="2">
                  <c:v>49073.16</c:v>
                </c:pt>
                <c:pt idx="3">
                  <c:v>378.57</c:v>
                </c:pt>
                <c:pt idx="4">
                  <c:v>201185.03</c:v>
                </c:pt>
                <c:pt idx="5">
                  <c:v>45285.78</c:v>
                </c:pt>
                <c:pt idx="6">
                  <c:v>83233.3</c:v>
                </c:pt>
                <c:pt idx="7">
                  <c:v>1416.56</c:v>
                </c:pt>
                <c:pt idx="8">
                  <c:v>45196.3</c:v>
                </c:pt>
                <c:pt idx="9">
                  <c:v>6367.39</c:v>
                </c:pt>
                <c:pt idx="10">
                  <c:v>698373.25000000012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45-49E1-A740-4BE2258A84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07693439"/>
        <c:axId val="1907801679"/>
      </c:barChart>
      <c:lineChart>
        <c:grouping val="standard"/>
        <c:varyColors val="0"/>
        <c:ser>
          <c:idx val="1"/>
          <c:order val="1"/>
          <c:tx>
            <c:v>2023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Sheet1!$J$4:$J$14</c:f>
              <c:numCache>
                <c:formatCode>"$"#,##0</c:formatCode>
                <c:ptCount val="11"/>
                <c:pt idx="0">
                  <c:v>242036.97</c:v>
                </c:pt>
                <c:pt idx="1">
                  <c:v>19218.669999999998</c:v>
                </c:pt>
                <c:pt idx="2">
                  <c:v>152328.07</c:v>
                </c:pt>
                <c:pt idx="3">
                  <c:v>136924.42000000001</c:v>
                </c:pt>
                <c:pt idx="4">
                  <c:v>218784.61</c:v>
                </c:pt>
                <c:pt idx="5">
                  <c:v>443799.64</c:v>
                </c:pt>
                <c:pt idx="6">
                  <c:v>76886.83</c:v>
                </c:pt>
                <c:pt idx="7">
                  <c:v>22807.59</c:v>
                </c:pt>
                <c:pt idx="8">
                  <c:v>14425.58</c:v>
                </c:pt>
                <c:pt idx="9">
                  <c:v>10019.17</c:v>
                </c:pt>
                <c:pt idx="10">
                  <c:v>1337231.55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345-49E1-A740-4BE2258A84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07693439"/>
        <c:axId val="1907801679"/>
      </c:lineChart>
      <c:catAx>
        <c:axId val="1907693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7801679"/>
        <c:crosses val="autoZero"/>
        <c:auto val="1"/>
        <c:lblAlgn val="ctr"/>
        <c:lblOffset val="100"/>
        <c:noMultiLvlLbl val="0"/>
      </c:catAx>
      <c:valAx>
        <c:axId val="19078016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7693439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>
                <a:solidFill>
                  <a:srgbClr val="002060"/>
                </a:solidFill>
              </a:rPr>
              <a:t>2016-2023</a:t>
            </a:r>
            <a:r>
              <a:rPr lang="en-US" sz="2800" b="1" baseline="0" dirty="0">
                <a:solidFill>
                  <a:srgbClr val="002060"/>
                </a:solidFill>
              </a:rPr>
              <a:t> JANUARY BALANCES</a:t>
            </a:r>
            <a:br>
              <a:rPr lang="en-US" baseline="0" dirty="0">
                <a:solidFill>
                  <a:srgbClr val="002060"/>
                </a:solidFill>
              </a:rPr>
            </a:br>
            <a:r>
              <a:rPr lang="en-US" sz="2400" b="1" i="0" dirty="0">
                <a:solidFill>
                  <a:srgbClr val="002060"/>
                </a:solidFill>
              </a:rPr>
              <a:t>GENERAL FUND </a:t>
            </a:r>
            <a:r>
              <a:rPr lang="en-US" sz="2400" b="1" i="0" baseline="0" dirty="0">
                <a:solidFill>
                  <a:srgbClr val="002060"/>
                </a:solidFill>
              </a:rPr>
              <a:t># 1000</a:t>
            </a:r>
            <a:endParaRPr lang="en-US" b="1" i="0" dirty="0">
              <a:solidFill>
                <a:srgbClr val="00206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060892388451443"/>
          <c:y val="0.32124999999999998"/>
          <c:w val="0.77439107611548552"/>
          <c:h val="0.487068022747156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5462668816039986E-17"/>
                  <c:y val="-7.407407407407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3AD-4B77-9B65-831DEEE0BF50}"/>
                </c:ext>
              </c:extLst>
            </c:dLbl>
            <c:dLbl>
              <c:idx val="2"/>
              <c:layout>
                <c:manualLayout>
                  <c:x val="0"/>
                  <c:y val="-0.125000000000000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3AD-4B77-9B65-831DEEE0BF50}"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3AD-4B77-9B65-831DEEE0BF50}"/>
                </c:ext>
              </c:extLst>
            </c:dLbl>
            <c:dLbl>
              <c:idx val="4"/>
              <c:layout>
                <c:manualLayout>
                  <c:x val="-1.0185067526415994E-16"/>
                  <c:y val="-0.106481481481481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3AD-4B77-9B65-831DEEE0BF50}"/>
                </c:ext>
              </c:extLst>
            </c:dLbl>
            <c:dLbl>
              <c:idx val="6"/>
              <c:layout>
                <c:manualLayout>
                  <c:x val="8.3333498993119811E-3"/>
                  <c:y val="-8.49809280798151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3AD-4B77-9B65-831DEEE0BF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Sheet1!$C$3:$J$3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Sheet1!$C$4:$J$4</c:f>
              <c:numCache>
                <c:formatCode>"$"#,##0</c:formatCode>
                <c:ptCount val="8"/>
                <c:pt idx="0">
                  <c:v>262927.98</c:v>
                </c:pt>
                <c:pt idx="1">
                  <c:v>259636.61</c:v>
                </c:pt>
                <c:pt idx="2">
                  <c:v>202165.58</c:v>
                </c:pt>
                <c:pt idx="3">
                  <c:v>175253.2</c:v>
                </c:pt>
                <c:pt idx="4">
                  <c:v>125097.92</c:v>
                </c:pt>
                <c:pt idx="5">
                  <c:v>389275.83</c:v>
                </c:pt>
                <c:pt idx="6">
                  <c:v>230740.47</c:v>
                </c:pt>
                <c:pt idx="7">
                  <c:v>242036.97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3AD-4B77-9B65-831DEEE0BF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5607071"/>
        <c:axId val="2080752271"/>
      </c:barChart>
      <c:catAx>
        <c:axId val="2560707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 i="0" baseline="0" dirty="0">
                    <a:solidFill>
                      <a:srgbClr val="FF0000"/>
                    </a:solidFill>
                  </a:rPr>
                  <a:t>AVG YEARLY DECREASE: </a:t>
                </a:r>
                <a:r>
                  <a:rPr lang="en-US" sz="2400" baseline="0" dirty="0"/>
                  <a:t> </a:t>
                </a:r>
                <a:r>
                  <a:rPr lang="en-US" sz="2400" b="1" baseline="0" dirty="0">
                    <a:solidFill>
                      <a:srgbClr val="FF0000"/>
                    </a:solidFill>
                  </a:rPr>
                  <a:t>$-2,984</a:t>
                </a:r>
                <a:endParaRPr lang="en-US" sz="2400" b="1" dirty="0">
                  <a:solidFill>
                    <a:srgbClr val="FF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0.1942620254095607"/>
              <c:y val="0.1805636522074899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0752271"/>
        <c:crosses val="autoZero"/>
        <c:auto val="1"/>
        <c:lblAlgn val="ctr"/>
        <c:lblOffset val="100"/>
        <c:noMultiLvlLbl val="0"/>
      </c:catAx>
      <c:valAx>
        <c:axId val="2080752271"/>
        <c:scaling>
          <c:orientation val="minMax"/>
        </c:scaling>
        <c:delete val="0"/>
        <c:axPos val="l"/>
        <c:numFmt formatCode="&quot;$&quot;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6070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baseline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400" b="1" baseline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 to 2023 January Balances</a:t>
            </a:r>
          </a:p>
          <a:p>
            <a: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en-US" sz="2400" b="1" baseline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 Funds</a:t>
            </a:r>
            <a:b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baseline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avg Yearly increase:  $39,586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baseline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2016</c:v>
          </c:tx>
          <c:spPr>
            <a:solidFill>
              <a:schemeClr val="accent1">
                <a:alpha val="88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8.0726538849646822E-3"/>
                  <c:y val="-6.1657032755298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9DE-4D35-ADEC-F7EC04EECDE4}"/>
                </c:ext>
              </c:extLst>
            </c:dLbl>
            <c:dLbl>
              <c:idx val="1"/>
              <c:layout>
                <c:manualLayout>
                  <c:x val="-1.8836192398250975E-2"/>
                  <c:y val="-7.19332048811817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DE-4D35-ADEC-F7EC04EECDE4}"/>
                </c:ext>
              </c:extLst>
            </c:dLbl>
            <c:dLbl>
              <c:idx val="2"/>
              <c:layout>
                <c:manualLayout>
                  <c:x val="-4.0363269424823411E-3"/>
                  <c:y val="-2.56904303147078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9DE-4D35-ADEC-F7EC04EECDE4}"/>
                </c:ext>
              </c:extLst>
            </c:dLbl>
            <c:dLbl>
              <c:idx val="3"/>
              <c:layout>
                <c:manualLayout>
                  <c:x val="0"/>
                  <c:y val="-3.08285163776493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9DE-4D35-ADEC-F7EC04EECDE4}"/>
                </c:ext>
              </c:extLst>
            </c:dLbl>
            <c:spPr>
              <a:solidFill>
                <a:schemeClr val="accent1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Sheet1!$B$5:$B$8</c:f>
              <c:numCache>
                <c:formatCode>General</c:formatCode>
                <c:ptCount val="4"/>
                <c:pt idx="0">
                  <c:v>2011</c:v>
                </c:pt>
                <c:pt idx="1">
                  <c:v>2021</c:v>
                </c:pt>
                <c:pt idx="2">
                  <c:v>2031</c:v>
                </c:pt>
                <c:pt idx="3">
                  <c:v>2231</c:v>
                </c:pt>
              </c:numCache>
            </c:numRef>
          </c:cat>
          <c:val>
            <c:numRef>
              <c:f>(Sheet1!$C$5:$C$7,Sheet1!$C$8)</c:f>
              <c:numCache>
                <c:formatCode>"$"#,##0</c:formatCode>
                <c:ptCount val="4"/>
                <c:pt idx="0">
                  <c:v>3309.18</c:v>
                </c:pt>
                <c:pt idx="1">
                  <c:v>49073.16</c:v>
                </c:pt>
                <c:pt idx="2">
                  <c:v>378.57</c:v>
                </c:pt>
                <c:pt idx="3">
                  <c:v>1416.56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DE-4D35-ADEC-F7EC04EECDE4}"/>
            </c:ext>
          </c:extLst>
        </c:ser>
        <c:ser>
          <c:idx val="1"/>
          <c:order val="1"/>
          <c:tx>
            <c:v>2023</c:v>
          </c:tx>
          <c:spPr>
            <a:solidFill>
              <a:schemeClr val="accent2">
                <a:alpha val="88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2">
                  <a:lumMod val="5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9.4180961991254617E-3"/>
                  <c:y val="-7.96403339755940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9DE-4D35-ADEC-F7EC04EECDE4}"/>
                </c:ext>
              </c:extLst>
            </c:dLbl>
            <c:dLbl>
              <c:idx val="1"/>
              <c:layout>
                <c:manualLayout>
                  <c:x val="1.3454423141607309E-3"/>
                  <c:y val="-1.79833012202954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9DE-4D35-ADEC-F7EC04EECDE4}"/>
                </c:ext>
              </c:extLst>
            </c:dLbl>
            <c:dLbl>
              <c:idx val="2"/>
              <c:layout>
                <c:manualLayout>
                  <c:x val="6.7272115708039018E-3"/>
                  <c:y val="-3.8535645472061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9DE-4D35-ADEC-F7EC04EECDE4}"/>
                </c:ext>
              </c:extLst>
            </c:dLbl>
            <c:dLbl>
              <c:idx val="3"/>
              <c:layout>
                <c:manualLayout>
                  <c:x val="1.2108980827446826E-2"/>
                  <c:y val="-7.70712909441233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DE-4D35-ADEC-F7EC04EECDE4}"/>
                </c:ext>
              </c:extLst>
            </c:dLbl>
            <c:spPr>
              <a:solidFill>
                <a:srgbClr val="FFC000">
                  <a:alpha val="30000"/>
                </a:srgbClr>
              </a:solidFill>
              <a:ln>
                <a:solidFill>
                  <a:schemeClr val="accent4">
                    <a:lumMod val="20000"/>
                    <a:lumOff val="80000"/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Sheet1!$B$5:$B$8</c:f>
              <c:numCache>
                <c:formatCode>General</c:formatCode>
                <c:ptCount val="4"/>
                <c:pt idx="0">
                  <c:v>2011</c:v>
                </c:pt>
                <c:pt idx="1">
                  <c:v>2021</c:v>
                </c:pt>
                <c:pt idx="2">
                  <c:v>2031</c:v>
                </c:pt>
                <c:pt idx="3">
                  <c:v>2231</c:v>
                </c:pt>
              </c:numCache>
            </c:numRef>
          </c:cat>
          <c:val>
            <c:numRef>
              <c:f>(Sheet1!$J$5:$J$7,Sheet1!$J$8)</c:f>
              <c:numCache>
                <c:formatCode>"$"#,##0</c:formatCode>
                <c:ptCount val="4"/>
                <c:pt idx="0">
                  <c:v>19218.669999999998</c:v>
                </c:pt>
                <c:pt idx="1">
                  <c:v>152328.07</c:v>
                </c:pt>
                <c:pt idx="2">
                  <c:v>136924.42000000001</c:v>
                </c:pt>
                <c:pt idx="3">
                  <c:v>22807.59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DE-4D35-ADEC-F7EC04EECDE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88826127"/>
        <c:axId val="2080751023"/>
        <c:axId val="0"/>
      </c:bar3DChart>
      <c:catAx>
        <c:axId val="888261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l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0751023"/>
        <c:crosses val="autoZero"/>
        <c:auto val="1"/>
        <c:lblAlgn val="ctr"/>
        <c:lblOffset val="100"/>
        <c:noMultiLvlLbl val="0"/>
      </c:catAx>
      <c:valAx>
        <c:axId val="2080751023"/>
        <c:scaling>
          <c:orientation val="minMax"/>
        </c:scaling>
        <c:delete val="1"/>
        <c:axPos val="l"/>
        <c:numFmt formatCode="&quot;$&quot;#,##0" sourceLinked="1"/>
        <c:majorTickMark val="out"/>
        <c:minorTickMark val="none"/>
        <c:tickLblPos val="nextTo"/>
        <c:crossAx val="888261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6.470475751580497E-2"/>
          <c:y val="0.34089259073829642"/>
          <c:w val="0.25168691451409136"/>
          <c:h val="7.49128120118588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 cap="flat" cmpd="sng" algn="ctr">
      <a:solidFill>
        <a:schemeClr val="dk1">
          <a:tint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>
                <a:solidFill>
                  <a:schemeClr val="tx1"/>
                </a:solidFill>
              </a:rPr>
              <a:t>2016-2023</a:t>
            </a:r>
            <a:r>
              <a:rPr lang="en-US" sz="2800" b="1" baseline="0" dirty="0">
                <a:solidFill>
                  <a:schemeClr val="tx1"/>
                </a:solidFill>
              </a:rPr>
              <a:t> January Balances</a:t>
            </a:r>
          </a:p>
          <a:p>
            <a:pPr>
              <a:defRPr sz="2800">
                <a:solidFill>
                  <a:schemeClr val="tx1"/>
                </a:solidFill>
              </a:defRPr>
            </a:pPr>
            <a:r>
              <a:rPr lang="en-US" sz="2800" b="1" baseline="0" dirty="0">
                <a:solidFill>
                  <a:schemeClr val="tx1"/>
                </a:solidFill>
              </a:rPr>
              <a:t>Police Funds</a:t>
            </a:r>
          </a:p>
          <a:p>
            <a:pPr>
              <a:defRPr sz="2800">
                <a:solidFill>
                  <a:schemeClr val="tx1"/>
                </a:solidFill>
              </a:defRPr>
            </a:pPr>
            <a:r>
              <a:rPr lang="en-US" sz="2800" b="1" baseline="0" dirty="0">
                <a:solidFill>
                  <a:srgbClr val="FF0000"/>
                </a:solidFill>
              </a:rPr>
              <a:t>Average Yearly </a:t>
            </a:r>
            <a:r>
              <a:rPr lang="en-US" sz="2800" b="1" baseline="0" dirty="0" err="1">
                <a:solidFill>
                  <a:srgbClr val="FF0000"/>
                </a:solidFill>
              </a:rPr>
              <a:t>DEcrease</a:t>
            </a:r>
            <a:r>
              <a:rPr lang="en-US" sz="2800" b="1" baseline="0" dirty="0">
                <a:solidFill>
                  <a:srgbClr val="FF0000"/>
                </a:solidFill>
              </a:rPr>
              <a:t>:  $1,360</a:t>
            </a:r>
          </a:p>
        </c:rich>
      </c:tx>
      <c:layout>
        <c:manualLayout>
          <c:xMode val="edge"/>
          <c:yMode val="edge"/>
          <c:x val="0.37165266841644801"/>
          <c:y val="7.5431034482758619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cap="all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solidFill>
          <a:schemeClr val="bg1"/>
        </a:solid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444444444444445E-2"/>
          <c:y val="0.17925830391890668"/>
          <c:w val="0.93888888888888888"/>
          <c:h val="0.69338692038495198"/>
        </c:manualLayout>
      </c:layout>
      <c:bar3DChart>
        <c:barDir val="col"/>
        <c:grouping val="clustered"/>
        <c:varyColors val="0"/>
        <c:ser>
          <c:idx val="0"/>
          <c:order val="0"/>
          <c:tx>
            <c:v>2016</c:v>
          </c:tx>
          <c:spPr>
            <a:solidFill>
              <a:schemeClr val="accent1">
                <a:alpha val="88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1.2731334408019993E-17"/>
                  <c:y val="-3.76222723852521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E0-4859-B2EE-F53B587F8BD4}"/>
                </c:ext>
              </c:extLst>
            </c:dLbl>
            <c:dLbl>
              <c:idx val="1"/>
              <c:layout>
                <c:manualLayout>
                  <c:x val="-5.0925337632079971E-17"/>
                  <c:y val="-6.0195635816403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E0-4859-B2EE-F53B587F8BD4}"/>
                </c:ext>
              </c:extLst>
            </c:dLbl>
            <c:dLbl>
              <c:idx val="2"/>
              <c:layout>
                <c:manualLayout>
                  <c:x val="-1.1111111111111112E-2"/>
                  <c:y val="-4.51467268623024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6E0-4859-B2EE-F53B587F8BD4}"/>
                </c:ext>
              </c:extLst>
            </c:dLbl>
            <c:spPr>
              <a:solidFill>
                <a:schemeClr val="accent1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Sheet1!$B$9:$B$11</c:f>
              <c:numCache>
                <c:formatCode>General</c:formatCode>
                <c:ptCount val="3"/>
                <c:pt idx="0">
                  <c:v>2191</c:v>
                </c:pt>
                <c:pt idx="1">
                  <c:v>2261</c:v>
                </c:pt>
                <c:pt idx="2">
                  <c:v>2271</c:v>
                </c:pt>
              </c:numCache>
            </c:numRef>
          </c:cat>
          <c:val>
            <c:numRef>
              <c:f>Sheet1!$C$9:$C$11</c:f>
              <c:numCache>
                <c:formatCode>"$"#,##0</c:formatCode>
                <c:ptCount val="3"/>
                <c:pt idx="0">
                  <c:v>201185.03</c:v>
                </c:pt>
                <c:pt idx="1">
                  <c:v>45196.3</c:v>
                </c:pt>
                <c:pt idx="2">
                  <c:v>6367.39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6E0-4859-B2EE-F53B587F8BD4}"/>
            </c:ext>
          </c:extLst>
        </c:ser>
        <c:ser>
          <c:idx val="1"/>
          <c:order val="1"/>
          <c:tx>
            <c:v>2023</c:v>
          </c:tx>
          <c:spPr>
            <a:solidFill>
              <a:schemeClr val="accent2">
                <a:alpha val="88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2">
                  <a:lumMod val="5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944444444444442E-2"/>
                  <c:y val="-4.13844996237772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6E0-4859-B2EE-F53B587F8BD4}"/>
                </c:ext>
              </c:extLst>
            </c:dLbl>
            <c:dLbl>
              <c:idx val="1"/>
              <c:layout>
                <c:manualLayout>
                  <c:x val="4.7222222222222221E-2"/>
                  <c:y val="-3.76222723852520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6E0-4859-B2EE-F53B587F8BD4}"/>
                </c:ext>
              </c:extLst>
            </c:dLbl>
            <c:dLbl>
              <c:idx val="2"/>
              <c:layout>
                <c:manualLayout>
                  <c:x val="2.2222222222222119E-2"/>
                  <c:y val="-6.0195635816403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6E0-4859-B2EE-F53B587F8BD4}"/>
                </c:ext>
              </c:extLst>
            </c:dLbl>
            <c:spPr>
              <a:solidFill>
                <a:schemeClr val="accent2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Sheet1!$B$9:$B$11</c:f>
              <c:numCache>
                <c:formatCode>General</c:formatCode>
                <c:ptCount val="3"/>
                <c:pt idx="0">
                  <c:v>2191</c:v>
                </c:pt>
                <c:pt idx="1">
                  <c:v>2261</c:v>
                </c:pt>
                <c:pt idx="2">
                  <c:v>2271</c:v>
                </c:pt>
              </c:numCache>
            </c:numRef>
          </c:cat>
          <c:val>
            <c:numRef>
              <c:f>Sheet1!$J$9:$J$11</c:f>
              <c:numCache>
                <c:formatCode>"$"#,##0</c:formatCode>
                <c:ptCount val="3"/>
                <c:pt idx="0">
                  <c:v>218784.61</c:v>
                </c:pt>
                <c:pt idx="1">
                  <c:v>14425.58</c:v>
                </c:pt>
                <c:pt idx="2">
                  <c:v>10019.17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6E0-4859-B2EE-F53B587F8BD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88814767"/>
        <c:axId val="94806991"/>
        <c:axId val="0"/>
      </c:bar3DChart>
      <c:catAx>
        <c:axId val="888147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806991"/>
        <c:crosses val="autoZero"/>
        <c:auto val="1"/>
        <c:lblAlgn val="ctr"/>
        <c:lblOffset val="100"/>
        <c:noMultiLvlLbl val="0"/>
      </c:catAx>
      <c:valAx>
        <c:axId val="94806991"/>
        <c:scaling>
          <c:orientation val="minMax"/>
        </c:scaling>
        <c:delete val="1"/>
        <c:axPos val="l"/>
        <c:majorGridlines>
          <c:spPr>
            <a:ln w="9525">
              <a:solidFill>
                <a:schemeClr val="lt1">
                  <a:lumMod val="50000"/>
                </a:schemeClr>
              </a:solidFill>
            </a:ln>
            <a:effectLst/>
          </c:spPr>
        </c:majorGridlines>
        <c:numFmt formatCode="&quot;$&quot;#,##0" sourceLinked="1"/>
        <c:majorTickMark val="out"/>
        <c:minorTickMark val="none"/>
        <c:tickLblPos val="nextTo"/>
        <c:crossAx val="888147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4370953630796146"/>
          <c:y val="0.45205056196417887"/>
          <c:w val="0.22924759405074363"/>
          <c:h val="6.9309156937279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 cap="flat" cmpd="sng" algn="ctr">
      <a:gradFill>
        <a:gsLst>
          <a:gs pos="15000">
            <a:schemeClr val="accent1">
              <a:lumMod val="5000"/>
              <a:lumOff val="95000"/>
            </a:schemeClr>
          </a:gs>
          <a:gs pos="74000">
            <a:schemeClr val="accent1">
              <a:lumMod val="45000"/>
              <a:lumOff val="55000"/>
            </a:schemeClr>
          </a:gs>
          <a:gs pos="83000">
            <a:schemeClr val="accent1">
              <a:lumMod val="45000"/>
              <a:lumOff val="55000"/>
            </a:schemeClr>
          </a:gs>
          <a:gs pos="100000">
            <a:schemeClr val="accent1">
              <a:lumMod val="30000"/>
              <a:lumOff val="70000"/>
            </a:schemeClr>
          </a:gs>
        </a:gsLst>
        <a:lin ang="5400000" scaled="1"/>
      </a:gradFill>
      <a:round/>
    </a:ln>
    <a:effectLst>
      <a:outerShdw blurRad="50800" dist="50800" dir="5400000" algn="ctr" rotWithShape="0">
        <a:schemeClr val="bg1"/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/>
              <a:t>2016-2023</a:t>
            </a:r>
            <a:r>
              <a:rPr lang="en-US" sz="2800" b="1" baseline="0" dirty="0"/>
              <a:t> JANUARY BALANCES</a:t>
            </a:r>
          </a:p>
          <a:p>
            <a:pPr>
              <a:defRPr/>
            </a:pPr>
            <a:r>
              <a:rPr lang="en-US" sz="2800" b="1" baseline="0" dirty="0"/>
              <a:t>FIRE FUND #2192</a:t>
            </a:r>
            <a:br>
              <a:rPr lang="en-US" baseline="0" dirty="0"/>
            </a:br>
            <a:r>
              <a:rPr lang="en-US" sz="2400" b="1" baseline="0" dirty="0">
                <a:solidFill>
                  <a:srgbClr val="00B050"/>
                </a:solidFill>
              </a:rPr>
              <a:t>Average Yearly Increase:  $56,931</a:t>
            </a:r>
            <a:endParaRPr lang="en-US" b="1" dirty="0">
              <a:solidFill>
                <a:srgbClr val="00B05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2192</c:v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9.7526994078718336E-3"/>
                  <c:y val="-3.9603960396039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DD5-4BB3-9346-112B26BE5DA7}"/>
                </c:ext>
              </c:extLst>
            </c:dLbl>
            <c:dLbl>
              <c:idx val="1"/>
              <c:layout>
                <c:manualLayout>
                  <c:x val="1.3932427725530919E-3"/>
                  <c:y val="-2.3762376237623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DD5-4BB3-9346-112B26BE5DA7}"/>
                </c:ext>
              </c:extLst>
            </c:dLbl>
            <c:dLbl>
              <c:idx val="2"/>
              <c:layout>
                <c:manualLayout>
                  <c:x val="0"/>
                  <c:y val="-1.32013201320132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DD5-4BB3-9346-112B26BE5DA7}"/>
                </c:ext>
              </c:extLst>
            </c:dLbl>
            <c:dLbl>
              <c:idx val="3"/>
              <c:layout>
                <c:manualLayout>
                  <c:x val="-4.1797283176593526E-3"/>
                  <c:y val="-1.58415841584158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DD5-4BB3-9346-112B26BE5DA7}"/>
                </c:ext>
              </c:extLst>
            </c:dLbl>
            <c:dLbl>
              <c:idx val="4"/>
              <c:layout>
                <c:manualLayout>
                  <c:x val="-1.8112156043190525E-2"/>
                  <c:y val="-2.6402640264026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DD5-4BB3-9346-112B26BE5DA7}"/>
                </c:ext>
              </c:extLst>
            </c:dLbl>
            <c:dLbl>
              <c:idx val="5"/>
              <c:layout>
                <c:manualLayout>
                  <c:x val="0"/>
                  <c:y val="-3.9603960396039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DD5-4BB3-9346-112B26BE5DA7}"/>
                </c:ext>
              </c:extLst>
            </c:dLbl>
            <c:dLbl>
              <c:idx val="6"/>
              <c:layout>
                <c:manualLayout>
                  <c:x val="-2.647161267850923E-2"/>
                  <c:y val="-2.90429042904290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DD5-4BB3-9346-112B26BE5DA7}"/>
                </c:ext>
              </c:extLst>
            </c:dLbl>
            <c:dLbl>
              <c:idx val="7"/>
              <c:layout>
                <c:manualLayout>
                  <c:x val="-1.0216995637784069E-16"/>
                  <c:y val="-4.7524752475247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DD5-4BB3-9346-112B26BE5D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Sheet1!$C$3:$J$3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(Sheet1!$C$12,Sheet1!$D$12:$J$12)</c:f>
              <c:numCache>
                <c:formatCode>"$"#,##0</c:formatCode>
                <c:ptCount val="8"/>
                <c:pt idx="0">
                  <c:v>45285.78</c:v>
                </c:pt>
                <c:pt idx="1">
                  <c:v>42834.38</c:v>
                </c:pt>
                <c:pt idx="2">
                  <c:v>142219.04999999999</c:v>
                </c:pt>
                <c:pt idx="3">
                  <c:v>221264.09</c:v>
                </c:pt>
                <c:pt idx="4">
                  <c:v>285851.07</c:v>
                </c:pt>
                <c:pt idx="5">
                  <c:v>307731.52</c:v>
                </c:pt>
                <c:pt idx="6">
                  <c:v>403476.13</c:v>
                </c:pt>
                <c:pt idx="7">
                  <c:v>443799.64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D5-4BB3-9346-112B26BE5D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1466079"/>
        <c:axId val="1907800431"/>
        <c:axId val="0"/>
      </c:bar3DChart>
      <c:catAx>
        <c:axId val="161466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7800431"/>
        <c:crosses val="autoZero"/>
        <c:auto val="1"/>
        <c:lblAlgn val="ctr"/>
        <c:lblOffset val="100"/>
        <c:noMultiLvlLbl val="0"/>
      </c:catAx>
      <c:valAx>
        <c:axId val="1907800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>
              <a:outerShdw blurRad="50800" dist="50800" dir="5400000" algn="ctr" rotWithShape="0">
                <a:schemeClr val="bg1"/>
              </a:outerShdw>
            </a:effectLst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4660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bg1"/>
        </a:gs>
        <a:gs pos="74000">
          <a:schemeClr val="accent3">
            <a:lumMod val="45000"/>
            <a:lumOff val="55000"/>
          </a:schemeClr>
        </a:gs>
        <a:gs pos="83000">
          <a:schemeClr val="accent3">
            <a:lumMod val="45000"/>
            <a:lumOff val="55000"/>
          </a:schemeClr>
        </a:gs>
        <a:gs pos="100000">
          <a:schemeClr val="accent3">
            <a:lumMod val="30000"/>
            <a:lumOff val="70000"/>
          </a:schemeClr>
        </a:gs>
      </a:gsLst>
      <a:lin ang="5400000" scaled="1"/>
      <a:tileRect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>
                <a:solidFill>
                  <a:sysClr val="windowText" lastClr="000000"/>
                </a:solidFill>
              </a:rPr>
              <a:t>2016-2023 JANUARY BALANCES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solidFill>
                  <a:sysClr val="windowText" lastClr="000000"/>
                </a:solidFill>
              </a:rPr>
              <a:t>PARK</a:t>
            </a:r>
            <a:r>
              <a:rPr lang="en-US" sz="2400" b="1" baseline="0" dirty="0">
                <a:solidFill>
                  <a:sysClr val="windowText" lastClr="000000"/>
                </a:solidFill>
              </a:rPr>
              <a:t> FUND #2194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baseline="0" dirty="0">
                <a:solidFill>
                  <a:srgbClr val="FF0000"/>
                </a:solidFill>
              </a:rPr>
              <a:t>AVERAGE YEARLY DECREASE:  $907</a:t>
            </a:r>
            <a:endParaRPr lang="en-US" sz="2000" b="1" dirty="0"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0.3379015317385845"/>
          <c:y val="7.9365079365079361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2194</c:v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4.6056419113413936E-3"/>
                  <c:y val="-5.2910052910052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B4F-4FF7-A85C-84CD973A8334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7B4F-4FF7-A85C-84CD973A8334}"/>
                </c:ext>
              </c:extLst>
            </c:dLbl>
            <c:dLbl>
              <c:idx val="2"/>
              <c:layout>
                <c:manualLayout>
                  <c:x val="-4.2217896482553343E-17"/>
                  <c:y val="-4.2328042328042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B4F-4FF7-A85C-84CD973A8334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7B4F-4FF7-A85C-84CD973A8334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7B4F-4FF7-A85C-84CD973A8334}"/>
                </c:ext>
              </c:extLst>
            </c:dLbl>
            <c:dLbl>
              <c:idx val="5"/>
              <c:layout>
                <c:manualLayout>
                  <c:x val="-6.9084628670121745E-3"/>
                  <c:y val="-3.1746031746031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B4F-4FF7-A85C-84CD973A8334}"/>
                </c:ext>
              </c:extLst>
            </c:dLbl>
            <c:dLbl>
              <c:idx val="6"/>
              <c:layout>
                <c:manualLayout>
                  <c:x val="-6.9084628670120895E-3"/>
                  <c:y val="-5.5555555555555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B4F-4FF7-A85C-84CD973A8334}"/>
                </c:ext>
              </c:extLst>
            </c:dLbl>
            <c:dLbl>
              <c:idx val="7"/>
              <c:layout>
                <c:manualLayout>
                  <c:x val="-3.4542314335060447E-3"/>
                  <c:y val="-2.91005291005290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B4F-4FF7-A85C-84CD973A83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Sheet1!$C$3:$J$3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Sheet1!$C$13:$J$13</c:f>
              <c:numCache>
                <c:formatCode>"$"#,##0</c:formatCode>
                <c:ptCount val="8"/>
                <c:pt idx="0">
                  <c:v>83233.3</c:v>
                </c:pt>
                <c:pt idx="1">
                  <c:v>72931.86</c:v>
                </c:pt>
                <c:pt idx="2">
                  <c:v>39631.1</c:v>
                </c:pt>
                <c:pt idx="3">
                  <c:v>43792.99</c:v>
                </c:pt>
                <c:pt idx="4">
                  <c:v>39877.32</c:v>
                </c:pt>
                <c:pt idx="5">
                  <c:v>50545.13</c:v>
                </c:pt>
                <c:pt idx="6">
                  <c:v>61166.38</c:v>
                </c:pt>
                <c:pt idx="7">
                  <c:v>76886.83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4F-4FF7-A85C-84CD973A83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78554095"/>
        <c:axId val="74258191"/>
        <c:axId val="0"/>
      </c:bar3DChart>
      <c:catAx>
        <c:axId val="20785540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58191"/>
        <c:crosses val="autoZero"/>
        <c:auto val="1"/>
        <c:lblAlgn val="ctr"/>
        <c:lblOffset val="100"/>
        <c:noMultiLvlLbl val="0"/>
      </c:catAx>
      <c:valAx>
        <c:axId val="74258191"/>
        <c:scaling>
          <c:orientation val="minMax"/>
        </c:scaling>
        <c:delete val="0"/>
        <c:axPos val="l"/>
        <c:majorGridlines>
          <c:spPr>
            <a:ln w="0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85540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91000">
          <a:schemeClr val="accent3">
            <a:lumMod val="5000"/>
            <a:lumOff val="95000"/>
          </a:schemeClr>
        </a:gs>
        <a:gs pos="99000">
          <a:schemeClr val="accent3">
            <a:lumMod val="45000"/>
            <a:lumOff val="55000"/>
          </a:schemeClr>
        </a:gs>
        <a:gs pos="100000">
          <a:schemeClr val="accent3">
            <a:lumMod val="45000"/>
            <a:lumOff val="55000"/>
          </a:schemeClr>
        </a:gs>
        <a:gs pos="100000">
          <a:schemeClr val="accent3">
            <a:lumMod val="30000"/>
            <a:lumOff val="70000"/>
          </a:schemeClr>
        </a:gs>
      </a:gsLst>
      <a:path path="shape">
        <a:fillToRect l="50000" t="50000" r="50000" b="50000"/>
      </a:path>
      <a:tileRect/>
    </a:gradFill>
    <a:ln w="9525" cap="flat" cmpd="sng" algn="ctr">
      <a:gradFill flip="none" rotWithShape="1">
        <a:gsLst>
          <a:gs pos="87000">
            <a:schemeClr val="bg2"/>
          </a:gs>
          <a:gs pos="74000">
            <a:schemeClr val="accent1">
              <a:lumMod val="45000"/>
              <a:lumOff val="55000"/>
            </a:schemeClr>
          </a:gs>
          <a:gs pos="83000">
            <a:schemeClr val="accent1">
              <a:lumMod val="45000"/>
              <a:lumOff val="55000"/>
            </a:schemeClr>
          </a:gs>
          <a:gs pos="100000">
            <a:schemeClr val="accent1">
              <a:lumMod val="30000"/>
              <a:lumOff val="70000"/>
            </a:schemeClr>
          </a:gs>
        </a:gsLst>
        <a:path path="shape">
          <a:fillToRect l="50000" t="50000" r="50000" b="50000"/>
        </a:path>
        <a:tileRect/>
      </a:gradFill>
      <a:round/>
    </a:ln>
    <a:effectLst>
      <a:softEdge rad="31750"/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Grants Received 2020-2022</a:t>
            </a:r>
          </a:p>
          <a:p>
            <a:pPr>
              <a:defRPr/>
            </a:pPr>
            <a:r>
              <a:rPr lang="en-US" sz="2400" b="1" dirty="0">
                <a:solidFill>
                  <a:schemeClr val="accent1"/>
                </a:solidFill>
              </a:rPr>
              <a:t>Corona Virus Relief</a:t>
            </a:r>
          </a:p>
          <a:p>
            <a:pPr>
              <a:defRPr/>
            </a:pPr>
            <a:r>
              <a:rPr lang="en-US" sz="2400" b="1" dirty="0">
                <a:solidFill>
                  <a:srgbClr val="FFC000"/>
                </a:solidFill>
              </a:rPr>
              <a:t>American</a:t>
            </a:r>
            <a:r>
              <a:rPr lang="en-US" sz="2400" b="1" baseline="0" dirty="0">
                <a:solidFill>
                  <a:srgbClr val="FFC000"/>
                </a:solidFill>
              </a:rPr>
              <a:t> Rescue Plan </a:t>
            </a:r>
          </a:p>
          <a:p>
            <a:pPr>
              <a:defRPr/>
            </a:pPr>
            <a:r>
              <a:rPr lang="en-US" sz="2400" b="1" baseline="0" dirty="0">
                <a:solidFill>
                  <a:schemeClr val="bg2">
                    <a:lumMod val="75000"/>
                  </a:schemeClr>
                </a:solidFill>
              </a:rPr>
              <a:t>FEMA</a:t>
            </a:r>
            <a:endParaRPr lang="en-US" sz="2400" b="1" dirty="0">
              <a:solidFill>
                <a:schemeClr val="bg2">
                  <a:lumMod val="75000"/>
                </a:schemeClr>
              </a:solidFill>
            </a:endParaRPr>
          </a:p>
        </c:rich>
      </c:tx>
      <c:layout>
        <c:manualLayout>
          <c:xMode val="edge"/>
          <c:yMode val="edge"/>
          <c:x val="0.19330462598425194"/>
          <c:y val="3.2812497981514643E-2"/>
        </c:manualLayout>
      </c:layout>
      <c:overlay val="0"/>
      <c:spPr>
        <a:noFill/>
        <a:ln w="381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0693282480314955E-2"/>
          <c:y val="0.33629304033630414"/>
          <c:w val="0.88430671751968504"/>
          <c:h val="0.59061296809713537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968750000000003E-2"/>
                  <c:y val="-4.218749740480462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5BF-4FF6-9866-D191E155FF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1">
                  <c:v>Grand Total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 formatCode="&quot;$&quot;#,##0">
                  <c:v>175192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BF-4FF6-9866-D191E155FFF3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0937499999999999E-2"/>
                  <c:y val="-6.79687458188517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5BF-4FF6-9866-D191E155FF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1">
                  <c:v>Grand Total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 formatCode="&quot;$&quot;#,##0">
                  <c:v>349899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BF-4FF6-9866-D191E155FFF3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46875E-2"/>
                  <c:y val="-5.62499965397392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5BF-4FF6-9866-D191E155FFF3}"/>
                </c:ext>
              </c:extLst>
            </c:dLbl>
            <c:dLbl>
              <c:idx val="1"/>
              <c:layout>
                <c:manualLayout>
                  <c:x val="7.8125E-3"/>
                  <c:y val="-2.10937487024022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5BF-4FF6-9866-D191E155FF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1">
                  <c:v>Grand Total</c:v>
                </c:pt>
              </c:strCache>
            </c:strRef>
          </c:cat>
          <c:val>
            <c:numRef>
              <c:f>Sheet1!$D$2:$D$3</c:f>
              <c:numCache>
                <c:formatCode>"$"#,##0</c:formatCode>
                <c:ptCount val="2"/>
                <c:pt idx="0">
                  <c:v>116380</c:v>
                </c:pt>
                <c:pt idx="1">
                  <c:v>641471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5BF-4FF6-9866-D191E155FF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3075232"/>
        <c:axId val="1811869696"/>
        <c:axId val="0"/>
      </c:bar3DChart>
      <c:catAx>
        <c:axId val="1630752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11869696"/>
        <c:crosses val="autoZero"/>
        <c:auto val="1"/>
        <c:lblAlgn val="ctr"/>
        <c:lblOffset val="100"/>
        <c:noMultiLvlLbl val="0"/>
      </c:catAx>
      <c:valAx>
        <c:axId val="1811869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075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gradFill>
        <a:gsLst>
          <a:gs pos="74000">
            <a:schemeClr val="bg2">
              <a:lumMod val="90000"/>
            </a:schemeClr>
          </a:gs>
          <a:gs pos="74000">
            <a:schemeClr val="accent1">
              <a:lumMod val="45000"/>
              <a:lumOff val="55000"/>
            </a:schemeClr>
          </a:gs>
          <a:gs pos="83000">
            <a:schemeClr val="accent1">
              <a:lumMod val="45000"/>
              <a:lumOff val="55000"/>
            </a:schemeClr>
          </a:gs>
          <a:gs pos="100000">
            <a:schemeClr val="accent1">
              <a:lumMod val="30000"/>
              <a:lumOff val="70000"/>
            </a:schemeClr>
          </a:gs>
        </a:gsLst>
        <a:lin ang="5400000" scaled="1"/>
      </a:gra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YTD Budgeted Targets</a:t>
            </a:r>
            <a:r>
              <a:rPr lang="en-US" sz="2800" baseline="0" dirty="0"/>
              <a:t> = 17%</a:t>
            </a:r>
          </a:p>
          <a:p>
            <a:pPr>
              <a:defRPr sz="2800"/>
            </a:pPr>
            <a:r>
              <a:rPr lang="en-US" sz="1600" dirty="0"/>
              <a:t>03/01/2023</a:t>
            </a:r>
          </a:p>
        </c:rich>
      </c:tx>
      <c:layout>
        <c:manualLayout>
          <c:xMode val="edge"/>
          <c:yMode val="edge"/>
          <c:x val="0.21150176141461582"/>
          <c:y val="2.0904523993004365E-3"/>
        </c:manualLayout>
      </c:layout>
      <c:overlay val="0"/>
      <c:spPr>
        <a:noFill/>
        <a:ln w="76200">
          <a:solidFill>
            <a:sysClr val="windowText" lastClr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6226896409893043E-3"/>
          <c:y val="0.16251029377473825"/>
          <c:w val="0.96610027596607839"/>
          <c:h val="0.658834640444998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Sheet2!$A$3</c:f>
              <c:strCache>
                <c:ptCount val="1"/>
                <c:pt idx="0">
                  <c:v>% of Budgeted Revenue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5.5472275691871652E-2"/>
                  <c:y val="1.210944420320905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973-46DE-A7D7-A4885F6077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Sheet2!$B$2:$H$2</c:f>
              <c:strCache>
                <c:ptCount val="7"/>
                <c:pt idx="2">
                  <c:v>Roads</c:v>
                </c:pt>
                <c:pt idx="3">
                  <c:v>Park</c:v>
                </c:pt>
                <c:pt idx="4">
                  <c:v>Police</c:v>
                </c:pt>
                <c:pt idx="5">
                  <c:v>Fire</c:v>
                </c:pt>
                <c:pt idx="6">
                  <c:v>General</c:v>
                </c:pt>
              </c:strCache>
            </c:strRef>
          </c:cat>
          <c:val>
            <c:numRef>
              <c:f>Sheet2!$B$3:$H$3</c:f>
              <c:numCache>
                <c:formatCode>General</c:formatCode>
                <c:ptCount val="7"/>
                <c:pt idx="2" formatCode="0%">
                  <c:v>0.28999999999999998</c:v>
                </c:pt>
                <c:pt idx="3" formatCode="0%">
                  <c:v>0.26</c:v>
                </c:pt>
                <c:pt idx="4" formatCode="0%">
                  <c:v>0.27</c:v>
                </c:pt>
                <c:pt idx="5" formatCode="0%">
                  <c:v>0.31</c:v>
                </c:pt>
                <c:pt idx="6" formatCode="0%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73-46DE-A7D7-A4885F607763}"/>
            </c:ext>
          </c:extLst>
        </c:ser>
        <c:ser>
          <c:idx val="1"/>
          <c:order val="1"/>
          <c:tx>
            <c:strRef>
              <c:f>Sheet2!$A$4</c:f>
              <c:strCache>
                <c:ptCount val="1"/>
                <c:pt idx="0">
                  <c:v>% of Budgeted Appropriations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Sheet2!$B$2:$H$2</c:f>
              <c:strCache>
                <c:ptCount val="7"/>
                <c:pt idx="2">
                  <c:v>Roads</c:v>
                </c:pt>
                <c:pt idx="3">
                  <c:v>Park</c:v>
                </c:pt>
                <c:pt idx="4">
                  <c:v>Police</c:v>
                </c:pt>
                <c:pt idx="5">
                  <c:v>Fire</c:v>
                </c:pt>
                <c:pt idx="6">
                  <c:v>General</c:v>
                </c:pt>
              </c:strCache>
            </c:strRef>
          </c:cat>
          <c:val>
            <c:numRef>
              <c:f>Sheet2!$B$4:$H$4</c:f>
              <c:numCache>
                <c:formatCode>General</c:formatCode>
                <c:ptCount val="7"/>
                <c:pt idx="2" formatCode="0%">
                  <c:v>0.09</c:v>
                </c:pt>
                <c:pt idx="3" formatCode="0%">
                  <c:v>0.09</c:v>
                </c:pt>
                <c:pt idx="4" formatCode="0%">
                  <c:v>0.14000000000000001</c:v>
                </c:pt>
                <c:pt idx="5" formatCode="0%">
                  <c:v>7.0000000000000007E-2</c:v>
                </c:pt>
                <c:pt idx="6" formatCode="0%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73-46DE-A7D7-A4885F6077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overlap val="-70"/>
        <c:axId val="483283920"/>
        <c:axId val="510231760"/>
      </c:barChart>
      <c:catAx>
        <c:axId val="483283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0231760"/>
        <c:crosses val="autoZero"/>
        <c:auto val="1"/>
        <c:lblAlgn val="ctr"/>
        <c:lblOffset val="100"/>
        <c:noMultiLvlLbl val="0"/>
      </c:catAx>
      <c:valAx>
        <c:axId val="510231760"/>
        <c:scaling>
          <c:orientation val="minMax"/>
        </c:scaling>
        <c:delete val="1"/>
        <c:axPos val="l"/>
        <c:majorGridlines>
          <c:spPr>
            <a:ln w="9525" cap="flat" cmpd="sng" algn="ctr">
              <a:gradFill flip="none" rotWithShape="1">
                <a:gsLst>
                  <a:gs pos="0">
                    <a:srgbClr val="4472C4">
                      <a:alpha val="20000"/>
                      <a:lumMod val="0"/>
                      <a:lumOff val="100000"/>
                    </a:srgbClr>
                  </a:gs>
                  <a:gs pos="74000">
                    <a:srgbClr val="4472C4">
                      <a:lumMod val="45000"/>
                      <a:lumOff val="55000"/>
                    </a:srgbClr>
                  </a:gs>
                  <a:gs pos="83000">
                    <a:srgbClr val="4472C4">
                      <a:lumMod val="45000"/>
                      <a:lumOff val="55000"/>
                    </a:srgb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1"/>
                <a:tileRect/>
              </a:gra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483283920"/>
        <c:crosses val="autoZero"/>
        <c:crossBetween val="between"/>
      </c:valAx>
      <c:spPr>
        <a:noFill/>
        <a:ln w="53975">
          <a:noFill/>
        </a:ln>
        <a:effectLst/>
      </c:spPr>
    </c:plotArea>
    <c:legend>
      <c:legendPos val="b"/>
      <c:layout>
        <c:manualLayout>
          <c:xMode val="edge"/>
          <c:yMode val="edge"/>
          <c:x val="3.0356875280198285E-4"/>
          <c:y val="0.9246943786918429"/>
          <c:w val="0.98090210393043886"/>
          <c:h val="6.790087152336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gradFill flip="none" rotWithShape="1">
        <a:gsLst>
          <a:gs pos="0">
            <a:schemeClr val="accent1">
              <a:lumMod val="5000"/>
              <a:lumOff val="95000"/>
            </a:schemeClr>
          </a:gs>
          <a:gs pos="74000">
            <a:schemeClr val="accent1">
              <a:lumMod val="45000"/>
              <a:lumOff val="55000"/>
            </a:schemeClr>
          </a:gs>
          <a:gs pos="83000">
            <a:schemeClr val="accent1">
              <a:lumMod val="45000"/>
              <a:lumOff val="55000"/>
            </a:schemeClr>
          </a:gs>
          <a:gs pos="100000">
            <a:schemeClr val="accent1">
              <a:lumMod val="30000"/>
              <a:lumOff val="70000"/>
            </a:schemeClr>
          </a:gs>
        </a:gsLst>
        <a:path path="shape">
          <a:fillToRect l="50000" t="50000" r="50000" b="50000"/>
        </a:path>
        <a:tileRect/>
      </a:gra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00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18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00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18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0.30591</cdr:x>
      <cdr:y>0.09344</cdr:y>
    </cdr:from>
    <cdr:to>
      <cdr:x>0.69494</cdr:x>
      <cdr:y>0.18688</cdr:y>
    </cdr:to>
    <cdr:sp macro="" textlink="">
      <cdr:nvSpPr>
        <cdr:cNvPr id="2" name="Frame 1">
          <a:extLst xmlns:a="http://schemas.openxmlformats.org/drawingml/2006/main">
            <a:ext uri="{FF2B5EF4-FFF2-40B4-BE49-F238E27FC236}">
              <a16:creationId xmlns:a16="http://schemas.microsoft.com/office/drawing/2014/main" id="{5CCB684E-BA69-4578-84D7-1073ED48FA42}"/>
            </a:ext>
          </a:extLst>
        </cdr:cNvPr>
        <cdr:cNvSpPr/>
      </cdr:nvSpPr>
      <cdr:spPr>
        <a:xfrm xmlns:a="http://schemas.openxmlformats.org/drawingml/2006/main">
          <a:off x="3400425" y="466725"/>
          <a:ext cx="4324349" cy="466725"/>
        </a:xfrm>
        <a:prstGeom xmlns:a="http://schemas.openxmlformats.org/drawingml/2006/main" prst="frame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0.16206</cdr:x>
      <cdr:y>0.33779</cdr:y>
    </cdr:from>
    <cdr:to>
      <cdr:x>0.21813</cdr:x>
      <cdr:y>0.74371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F26565AD-9646-4DFD-8ADA-9AF1E03A7C90}"/>
            </a:ext>
          </a:extLst>
        </cdr:cNvPr>
        <cdr:cNvSpPr/>
      </cdr:nvSpPr>
      <cdr:spPr>
        <a:xfrm xmlns:a="http://schemas.openxmlformats.org/drawingml/2006/main" rot="18318077">
          <a:off x="989352" y="2354182"/>
          <a:ext cx="1986678" cy="58480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n-US" sz="32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rPr>
            <a:t>General</a:t>
          </a:r>
        </a:p>
      </cdr:txBody>
    </cdr:sp>
  </cdr:relSizeAnchor>
  <cdr:relSizeAnchor xmlns:cdr="http://schemas.openxmlformats.org/drawingml/2006/chartDrawing">
    <cdr:from>
      <cdr:x>0.44478</cdr:x>
      <cdr:y>0.37932</cdr:y>
    </cdr:from>
    <cdr:to>
      <cdr:x>0.50084</cdr:x>
      <cdr:y>0.69619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681F3DB8-E3FA-4C0F-BC47-A56C8C130F85}"/>
            </a:ext>
          </a:extLst>
        </cdr:cNvPr>
        <cdr:cNvSpPr/>
      </cdr:nvSpPr>
      <cdr:spPr>
        <a:xfrm xmlns:a="http://schemas.openxmlformats.org/drawingml/2006/main" rot="17937610">
          <a:off x="4155928" y="2339550"/>
          <a:ext cx="1550845" cy="5846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n-US" sz="32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rPr>
            <a:t>Police</a:t>
          </a:r>
        </a:p>
      </cdr:txBody>
    </cdr:sp>
  </cdr:relSizeAnchor>
  <cdr:relSizeAnchor xmlns:cdr="http://schemas.openxmlformats.org/drawingml/2006/chartDrawing">
    <cdr:from>
      <cdr:x>0.54018</cdr:x>
      <cdr:y>0.3866</cdr:y>
    </cdr:from>
    <cdr:to>
      <cdr:x>0.60215</cdr:x>
      <cdr:y>0.62729</cdr:y>
    </cdr:to>
    <cdr:sp macro="" textlink="">
      <cdr:nvSpPr>
        <cdr:cNvPr id="5" name="Rectangle 4">
          <a:extLst xmlns:a="http://schemas.openxmlformats.org/drawingml/2006/main">
            <a:ext uri="{FF2B5EF4-FFF2-40B4-BE49-F238E27FC236}">
              <a16:creationId xmlns:a16="http://schemas.microsoft.com/office/drawing/2014/main" id="{5E464DB4-8E6A-49C9-A66F-8C1C8406BAC3}"/>
            </a:ext>
          </a:extLst>
        </cdr:cNvPr>
        <cdr:cNvSpPr/>
      </cdr:nvSpPr>
      <cdr:spPr>
        <a:xfrm xmlns:a="http://schemas.openxmlformats.org/drawingml/2006/main" rot="18227395">
          <a:off x="5368184" y="2157951"/>
          <a:ext cx="1177999" cy="64633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n-US" sz="3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rPr>
            <a:t>Fire</a:t>
          </a:r>
        </a:p>
      </cdr:txBody>
    </cdr:sp>
  </cdr:relSizeAnchor>
  <cdr:relSizeAnchor xmlns:cdr="http://schemas.openxmlformats.org/drawingml/2006/chartDrawing">
    <cdr:from>
      <cdr:x>0.62691</cdr:x>
      <cdr:y>0.37709</cdr:y>
    </cdr:from>
    <cdr:to>
      <cdr:x>0.68888</cdr:x>
      <cdr:y>0.76892</cdr:y>
    </cdr:to>
    <cdr:sp macro="" textlink="">
      <cdr:nvSpPr>
        <cdr:cNvPr id="6" name="Rectangle 5">
          <a:extLst xmlns:a="http://schemas.openxmlformats.org/drawingml/2006/main">
            <a:ext uri="{FF2B5EF4-FFF2-40B4-BE49-F238E27FC236}">
              <a16:creationId xmlns:a16="http://schemas.microsoft.com/office/drawing/2014/main" id="{E1193316-B4C9-43EC-A55D-7A612028A103}"/>
            </a:ext>
          </a:extLst>
        </cdr:cNvPr>
        <cdr:cNvSpPr/>
      </cdr:nvSpPr>
      <cdr:spPr>
        <a:xfrm xmlns:a="http://schemas.openxmlformats.org/drawingml/2006/main" rot="18577723">
          <a:off x="5902855" y="2481271"/>
          <a:ext cx="1917718" cy="64633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n-US" sz="3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rPr>
            <a:t>Park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0.04743</cdr:x>
      <cdr:y>0.45802</cdr:y>
    </cdr:from>
    <cdr:to>
      <cdr:x>0.1443</cdr:x>
      <cdr:y>0.64299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FFC19A3A-302F-4258-98D8-FF7393109A17}"/>
            </a:ext>
          </a:extLst>
        </cdr:cNvPr>
        <cdr:cNvSpPr txBox="1"/>
      </cdr:nvSpPr>
      <cdr:spPr>
        <a:xfrm xmlns:a="http://schemas.openxmlformats.org/drawingml/2006/main">
          <a:off x="447675" y="226418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0.73562</cdr:x>
      <cdr:y>0.08767</cdr:y>
    </cdr:from>
    <cdr:to>
      <cdr:x>0.91385</cdr:x>
      <cdr:y>0.55491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69BF8DA-1A43-46FF-BCB5-D60B28187AEC}"/>
            </a:ext>
          </a:extLst>
        </cdr:cNvPr>
        <cdr:cNvSpPr txBox="1"/>
      </cdr:nvSpPr>
      <cdr:spPr>
        <a:xfrm xmlns:a="http://schemas.openxmlformats.org/drawingml/2006/main">
          <a:off x="6943723" y="433385"/>
          <a:ext cx="1682367" cy="23098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b="1" dirty="0">
              <a:solidFill>
                <a:srgbClr val="FF0000"/>
              </a:solidFill>
            </a:rPr>
            <a:t>2031 FUND</a:t>
          </a:r>
        </a:p>
        <a:p xmlns:a="http://schemas.openxmlformats.org/drawingml/2006/main">
          <a:r>
            <a:rPr lang="en-US" sz="1400" b="1" dirty="0"/>
            <a:t>2016-2019</a:t>
          </a:r>
        </a:p>
        <a:p xmlns:a="http://schemas.openxmlformats.org/drawingml/2006/main">
          <a:r>
            <a:rPr lang="en-US" sz="1400" b="1" dirty="0"/>
            <a:t>$175,398 paid out to:</a:t>
          </a:r>
        </a:p>
        <a:p xmlns:a="http://schemas.openxmlformats.org/drawingml/2006/main">
          <a:r>
            <a:rPr lang="en-US" sz="1400" b="1" dirty="0"/>
            <a:t> Ford Credit &amp; GEM</a:t>
          </a:r>
        </a:p>
        <a:p xmlns:a="http://schemas.openxmlformats.org/drawingml/2006/main">
          <a:endParaRPr lang="en-US" sz="1400" b="1" dirty="0"/>
        </a:p>
        <a:p xmlns:a="http://schemas.openxmlformats.org/drawingml/2006/main">
          <a:r>
            <a:rPr lang="en-US" sz="1400" b="1" dirty="0">
              <a:solidFill>
                <a:srgbClr val="FF0000"/>
              </a:solidFill>
            </a:rPr>
            <a:t>2021 FUND</a:t>
          </a:r>
        </a:p>
        <a:p xmlns:a="http://schemas.openxmlformats.org/drawingml/2006/main">
          <a:r>
            <a:rPr lang="en-US" sz="1400" b="1" dirty="0"/>
            <a:t>2022</a:t>
          </a:r>
        </a:p>
        <a:p xmlns:a="http://schemas.openxmlformats.org/drawingml/2006/main">
          <a:r>
            <a:rPr lang="en-US" sz="1400" b="1" dirty="0"/>
            <a:t>$71,920 paid out to:</a:t>
          </a:r>
        </a:p>
        <a:p xmlns:a="http://schemas.openxmlformats.org/drawingml/2006/main">
          <a:r>
            <a:rPr lang="en-US" sz="1400" b="1" dirty="0"/>
            <a:t>Crestline for </a:t>
          </a:r>
        </a:p>
        <a:p xmlns:a="http://schemas.openxmlformats.org/drawingml/2006/main">
          <a:r>
            <a:rPr lang="en-US" sz="1400" b="1" dirty="0"/>
            <a:t>resurfacing project.</a:t>
          </a:r>
        </a:p>
        <a:p xmlns:a="http://schemas.openxmlformats.org/drawingml/2006/main">
          <a:r>
            <a:rPr lang="en-US" sz="1100" dirty="0"/>
            <a:t> </a:t>
          </a:r>
        </a:p>
      </cdr:txBody>
    </cdr:sp>
  </cdr:relSizeAnchor>
  <cdr:relSizeAnchor xmlns:cdr="http://schemas.openxmlformats.org/drawingml/2006/chartDrawing">
    <cdr:from>
      <cdr:x>0.45169</cdr:x>
      <cdr:y>0.3237</cdr:y>
    </cdr:from>
    <cdr:to>
      <cdr:x>0.7413</cdr:x>
      <cdr:y>0.37187</cdr:y>
    </cdr:to>
    <cdr:cxnSp macro="">
      <cdr:nvCxnSpPr>
        <cdr:cNvPr id="7" name="Connector: Elbow 6">
          <a:extLst xmlns:a="http://schemas.openxmlformats.org/drawingml/2006/main">
            <a:ext uri="{FF2B5EF4-FFF2-40B4-BE49-F238E27FC236}">
              <a16:creationId xmlns:a16="http://schemas.microsoft.com/office/drawing/2014/main" id="{7DE4B480-B090-4E65-A5B8-F98D58621EB1}"/>
            </a:ext>
          </a:extLst>
        </cdr:cNvPr>
        <cdr:cNvCxnSpPr/>
      </cdr:nvCxnSpPr>
      <cdr:spPr>
        <a:xfrm xmlns:a="http://schemas.openxmlformats.org/drawingml/2006/main" rot="10800000" flipV="1">
          <a:off x="4263640" y="1600198"/>
          <a:ext cx="2733673" cy="238124"/>
        </a:xfrm>
        <a:prstGeom xmlns:a="http://schemas.openxmlformats.org/drawingml/2006/main" prst="bentConnector3">
          <a:avLst>
            <a:gd name="adj1" fmla="val 50000"/>
          </a:avLst>
        </a:prstGeom>
        <a:ln xmlns:a="http://schemas.openxmlformats.org/drawingml/2006/main" w="38100">
          <a:tailEnd type="triangle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0.55159</cdr:x>
      <cdr:y>0.11561</cdr:y>
    </cdr:from>
    <cdr:to>
      <cdr:x>0.73423</cdr:x>
      <cdr:y>0.66667</cdr:y>
    </cdr:to>
    <cdr:cxnSp macro="">
      <cdr:nvCxnSpPr>
        <cdr:cNvPr id="11" name="Connector: Elbow 10">
          <a:extLst xmlns:a="http://schemas.openxmlformats.org/drawingml/2006/main">
            <a:ext uri="{FF2B5EF4-FFF2-40B4-BE49-F238E27FC236}">
              <a16:creationId xmlns:a16="http://schemas.microsoft.com/office/drawing/2014/main" id="{65EEB724-F395-4718-B8C6-6A94C201C71E}"/>
            </a:ext>
          </a:extLst>
        </cdr:cNvPr>
        <cdr:cNvCxnSpPr/>
      </cdr:nvCxnSpPr>
      <cdr:spPr>
        <a:xfrm xmlns:a="http://schemas.openxmlformats.org/drawingml/2006/main" rot="5400000">
          <a:off x="4706552" y="1071561"/>
          <a:ext cx="2724151" cy="1724026"/>
        </a:xfrm>
        <a:prstGeom xmlns:a="http://schemas.openxmlformats.org/drawingml/2006/main" prst="bentConnector3">
          <a:avLst/>
        </a:prstGeom>
        <a:ln xmlns:a="http://schemas.openxmlformats.org/drawingml/2006/main" w="38100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0.06307</cdr:x>
      <cdr:y>0.81955</cdr:y>
    </cdr:from>
    <cdr:to>
      <cdr:x>0.15229</cdr:x>
      <cdr:y>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510B569-146F-4BB2-BE33-479F67859E53}"/>
            </a:ext>
          </a:extLst>
        </cdr:cNvPr>
        <cdr:cNvSpPr txBox="1"/>
      </cdr:nvSpPr>
      <cdr:spPr>
        <a:xfrm xmlns:a="http://schemas.openxmlformats.org/drawingml/2006/main">
          <a:off x="646405" y="476915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0.18704</cdr:x>
      <cdr:y>0.34852</cdr:y>
    </cdr:from>
    <cdr:to>
      <cdr:x>0.28736</cdr:x>
      <cdr:y>0.53861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5D03598-DC29-49D6-893F-FEFB590F4A99}"/>
            </a:ext>
          </a:extLst>
        </cdr:cNvPr>
        <cdr:cNvSpPr txBox="1"/>
      </cdr:nvSpPr>
      <cdr:spPr>
        <a:xfrm xmlns:a="http://schemas.openxmlformats.org/drawingml/2006/main">
          <a:off x="1704975" y="167640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0.14734</cdr:x>
      <cdr:y>0.16634</cdr:y>
    </cdr:from>
    <cdr:to>
      <cdr:x>0.24765</cdr:x>
      <cdr:y>0.35644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B3902A3-64A3-4581-81ED-9C4AE22EAE5F}"/>
            </a:ext>
          </a:extLst>
        </cdr:cNvPr>
        <cdr:cNvSpPr txBox="1"/>
      </cdr:nvSpPr>
      <cdr:spPr>
        <a:xfrm xmlns:a="http://schemas.openxmlformats.org/drawingml/2006/main">
          <a:off x="1343025" y="80010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0.13789</cdr:x>
      <cdr:y>0.02539</cdr:y>
    </cdr:from>
    <cdr:to>
      <cdr:x>0.68516</cdr:x>
      <cdr:y>0.32598</cdr:y>
    </cdr:to>
    <cdr:sp macro="" textlink="">
      <cdr:nvSpPr>
        <cdr:cNvPr id="2" name="Rectangle: Rounded Corners 1">
          <a:extLst xmlns:a="http://schemas.openxmlformats.org/drawingml/2006/main">
            <a:ext uri="{FF2B5EF4-FFF2-40B4-BE49-F238E27FC236}">
              <a16:creationId xmlns:a16="http://schemas.microsoft.com/office/drawing/2014/main" id="{C222B946-EECA-4DBC-9685-EFBE7738828B}"/>
            </a:ext>
          </a:extLst>
        </cdr:cNvPr>
        <cdr:cNvSpPr/>
      </cdr:nvSpPr>
      <cdr:spPr>
        <a:xfrm xmlns:a="http://schemas.openxmlformats.org/drawingml/2006/main">
          <a:off x="1120775" y="137584"/>
          <a:ext cx="4448175" cy="1628775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19050">
          <a:solidFill>
            <a:schemeClr val="tx1"/>
          </a:solidFill>
        </a:ln>
        <a:effectLst xmlns:a="http://schemas.openxmlformats.org/drawingml/2006/main">
          <a:glow rad="228600">
            <a:schemeClr val="accent6">
              <a:satMod val="175000"/>
              <a:alpha val="40000"/>
            </a:schemeClr>
          </a:glo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0.20576</cdr:x>
      <cdr:y>0.37874</cdr:y>
    </cdr:from>
    <cdr:to>
      <cdr:x>0.32295</cdr:x>
      <cdr:y>0.67137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F41234C7-D41E-4B4A-B5B3-872C2147D332}"/>
            </a:ext>
          </a:extLst>
        </cdr:cNvPr>
        <cdr:cNvSpPr txBox="1"/>
      </cdr:nvSpPr>
      <cdr:spPr>
        <a:xfrm xmlns:a="http://schemas.openxmlformats.org/drawingml/2006/main" rot="17617435">
          <a:off x="1355843" y="2368857"/>
          <a:ext cx="1585680" cy="952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b="1" dirty="0"/>
            <a:t>Corona Virus Relief</a:t>
          </a:r>
        </a:p>
      </cdr:txBody>
    </cdr:sp>
  </cdr:relSizeAnchor>
  <cdr:relSizeAnchor xmlns:cdr="http://schemas.openxmlformats.org/drawingml/2006/chartDrawing">
    <cdr:from>
      <cdr:x>0.30657</cdr:x>
      <cdr:y>0.40083</cdr:y>
    </cdr:from>
    <cdr:to>
      <cdr:x>0.5321</cdr:x>
      <cdr:y>0.45105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ABE97705-E20B-4F4B-BD6D-50C219BAC810}"/>
            </a:ext>
          </a:extLst>
        </cdr:cNvPr>
        <cdr:cNvSpPr txBox="1"/>
      </cdr:nvSpPr>
      <cdr:spPr>
        <a:xfrm xmlns:a="http://schemas.openxmlformats.org/drawingml/2006/main" rot="20711697">
          <a:off x="2491791" y="2171971"/>
          <a:ext cx="1833108" cy="2721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b="1" dirty="0"/>
            <a:t>American Rescue Plan </a:t>
          </a:r>
        </a:p>
      </cdr:txBody>
    </cdr:sp>
  </cdr:relSizeAnchor>
  <cdr:relSizeAnchor xmlns:cdr="http://schemas.openxmlformats.org/drawingml/2006/chartDrawing">
    <cdr:from>
      <cdr:x>0.46739</cdr:x>
      <cdr:y>0.59279</cdr:y>
    </cdr:from>
    <cdr:to>
      <cdr:x>0.57264</cdr:x>
      <cdr:y>0.65282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EF9B8146-3DEB-4B4A-BFBB-0E94D43777A8}"/>
            </a:ext>
          </a:extLst>
        </cdr:cNvPr>
        <cdr:cNvSpPr txBox="1"/>
      </cdr:nvSpPr>
      <cdr:spPr>
        <a:xfrm xmlns:a="http://schemas.openxmlformats.org/drawingml/2006/main" rot="19092482">
          <a:off x="3798941" y="3212124"/>
          <a:ext cx="855449" cy="325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b="1" dirty="0"/>
            <a:t>FEMA</a:t>
          </a:r>
        </a:p>
      </cdr:txBody>
    </cdr:sp>
  </cdr:relSizeAnchor>
  <cdr:relSizeAnchor xmlns:cdr="http://schemas.openxmlformats.org/drawingml/2006/chartDrawing">
    <cdr:from>
      <cdr:x>0.80199</cdr:x>
      <cdr:y>0.23767</cdr:y>
    </cdr:from>
    <cdr:to>
      <cdr:x>0.96041</cdr:x>
      <cdr:y>0.3197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58E7FB98-51A0-4B5B-8FFC-6EC147CD4434}"/>
            </a:ext>
          </a:extLst>
        </cdr:cNvPr>
        <cdr:cNvSpPr txBox="1"/>
      </cdr:nvSpPr>
      <cdr:spPr>
        <a:xfrm xmlns:a="http://schemas.openxmlformats.org/drawingml/2006/main" rot="20261156">
          <a:off x="6518536" y="1287866"/>
          <a:ext cx="1287650" cy="4444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1" dirty="0"/>
            <a:t>Grand Total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0.08537</cdr:x>
      <cdr:y>0.33939</cdr:y>
    </cdr:from>
    <cdr:to>
      <cdr:x>0.19448</cdr:x>
      <cdr:y>0.53535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4CD1351-3166-4B52-B208-C2159339635D}"/>
            </a:ext>
          </a:extLst>
        </cdr:cNvPr>
        <cdr:cNvSpPr txBox="1"/>
      </cdr:nvSpPr>
      <cdr:spPr>
        <a:xfrm xmlns:a="http://schemas.openxmlformats.org/drawingml/2006/main">
          <a:off x="715455" y="158370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0.44453</cdr:x>
      <cdr:y>0.37416</cdr:y>
    </cdr:from>
    <cdr:to>
      <cdr:x>0.55547</cdr:x>
      <cdr:y>0.57012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751E84F7-EEEE-4F61-8E79-E5E50A00DA65}"/>
            </a:ext>
          </a:extLst>
        </cdr:cNvPr>
        <cdr:cNvSpPr txBox="1"/>
      </cdr:nvSpPr>
      <cdr:spPr>
        <a:xfrm xmlns:a="http://schemas.openxmlformats.org/drawingml/2006/main">
          <a:off x="3663777" y="174591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6540F-3A18-4F3D-8572-72FAF2DB1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5BB705-87EA-480C-A07F-EF3EDD53EE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AF028-7079-4DB1-AA87-6A4ED7465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4B177-482E-4B42-B944-8BC8CE7C6115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93D74-6E63-4632-B870-C87EE8B2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13E9AD-D79C-484F-8925-3F6930BEF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FDA10-9F1A-48FC-9DE4-3D90B84BF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803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758E9-9407-49F0-A414-4679C13EA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6A8C26-B73F-4420-99F2-421D0C7131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060E6-889D-4C56-A879-2FFF12B37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4B177-482E-4B42-B944-8BC8CE7C6115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C0AE8-A7A8-47A4-8282-38C95F8F4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48B12-FDEC-4B92-B10D-6055C10AE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FDA10-9F1A-48FC-9DE4-3D90B84BF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629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C3372C-DD28-4CE6-A067-D6C091554A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6BA24E-38AC-4784-9898-03228AAAD3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87760-C122-48B5-9C6B-EFAE1BBD6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4B177-482E-4B42-B944-8BC8CE7C6115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03CBD-9270-4ACB-8699-98F318000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89E28-27A8-4660-89AE-B153C1038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FDA10-9F1A-48FC-9DE4-3D90B84BF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301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A4968-79E9-406C-AA51-BC08502A4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7EFC1-52D0-4791-8030-7F4EA6B7C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075D8-5EBB-4D47-A13B-08D2E6E53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4B177-482E-4B42-B944-8BC8CE7C6115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30BD4-F2C1-4726-9CA6-ED3233A73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D98DB-A18D-42E8-8A54-F1898692F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FDA10-9F1A-48FC-9DE4-3D90B84BF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697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D7E02-1BE5-4E3A-9CDD-84252ED8E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9AA4A-717D-46AD-BEE9-84D3C306F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CC96E-6520-44DB-9A95-F192A6E06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4B177-482E-4B42-B944-8BC8CE7C6115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2B5D0-100C-418F-A64B-0B74CACB7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3F9B1-E0B7-4D84-BF9E-E2E8C0646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FDA10-9F1A-48FC-9DE4-3D90B84BF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54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F8C01-ADCC-47B9-ACB9-27722F218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C6DC3-9D96-4984-8B65-09C6795A57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567FAF-22FF-48C8-8CE4-8A04CF97C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18612F-6F87-4AFB-ADAF-F9FEF9687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4B177-482E-4B42-B944-8BC8CE7C6115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CCA59-3260-47C0-9F99-E97D66916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B7EC3-1199-4E12-98B3-BE6A4B932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FDA10-9F1A-48FC-9DE4-3D90B84BF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42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736A4-51F5-4E90-9E20-E6F87B7AE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A53C5-5280-4D98-AD95-E5DEF409A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EF861-CB5D-4A51-94BD-2E3B5C3DB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3FEF06-C773-44BC-98FB-6AABA3317A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F13F8C-75F8-4F75-8550-02D0F32594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A6C94C-41AC-4B36-974A-8015D6FA0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4B177-482E-4B42-B944-8BC8CE7C6115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DA1E9C-6D45-44A8-B66F-F9F8B0093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3C84F6-F1D8-416F-89DA-343EB669B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FDA10-9F1A-48FC-9DE4-3D90B84BF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50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0AF16-0DE1-41C9-9ECC-7B1B85F75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AAAF51-1ABC-4BC8-ABFC-3404BF236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4B177-482E-4B42-B944-8BC8CE7C6115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922F2F-6139-431D-B2F8-141C206F4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331206-0969-4D93-BAAD-BC024645B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FDA10-9F1A-48FC-9DE4-3D90B84BF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405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7A617F-8342-4B1A-AD15-329E5F8A6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4B177-482E-4B42-B944-8BC8CE7C6115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A968F3-6060-45AE-A4A7-604591D31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755D23-11A1-4F7E-8174-38343018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FDA10-9F1A-48FC-9DE4-3D90B84BF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6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9A7AF-532D-4D42-B2E8-04FD50303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F15AD-6D7A-414C-B69D-A0D2BCC7E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35A920-9D7A-4584-8645-4C943B05C6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9B736-A15D-4052-B2DF-AA3C58568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4B177-482E-4B42-B944-8BC8CE7C6115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EF3C2B-645F-4B81-AB4F-978ADB8E6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3B6243-3919-49EE-A6BA-0456AEC81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FDA10-9F1A-48FC-9DE4-3D90B84BF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16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797D0-753A-475E-A4D6-AD69540D2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E98459-95E7-480F-B6BD-875085BC40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665C41-C108-4C89-94E3-99BBFBA7A9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7C89AB-1CB2-46E5-9256-6611CFD84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4B177-482E-4B42-B944-8BC8CE7C6115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8929EF-BE3C-4A21-ABDF-885F1C953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CCCE4-7894-4FAA-9A55-4E445082A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FDA10-9F1A-48FC-9DE4-3D90B84BF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335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5104F2-0197-4C07-AB53-1C7D6EB91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9949DD-E431-419B-8F57-FE900A4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59CC6-6804-4FE5-AF7D-33378F653E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4B177-482E-4B42-B944-8BC8CE7C6115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9DCCF-9FE6-4A61-B2B8-45F6631CAF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FC8DA-B481-471B-8F07-20EA6EE4DD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FDA10-9F1A-48FC-9DE4-3D90B84BF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53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hyperlink" Target="https://creativecommons.org/licenses/by-nc/3.0/" TargetMode="Externa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s://freepngimg.com/png/26047-united-states-dollar-banknote-image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f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5.m4a"/><Relationship Id="rId7" Type="http://schemas.openxmlformats.org/officeDocument/2006/relationships/image" Target="../media/image5.emf"/><Relationship Id="rId2" Type="http://schemas.microsoft.com/office/2007/relationships/media" Target="../media/media15.m4a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Excel_Worksheet1.xlsx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chart" Target="../charts/char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chart" Target="../charts/chart3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6.jpeg"/><Relationship Id="rId5" Type="http://schemas.openxmlformats.org/officeDocument/2006/relationships/chart" Target="../charts/chart4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8.jpeg"/><Relationship Id="rId5" Type="http://schemas.openxmlformats.org/officeDocument/2006/relationships/chart" Target="../charts/chart5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0.jpeg"/><Relationship Id="rId5" Type="http://schemas.openxmlformats.org/officeDocument/2006/relationships/chart" Target="../charts/chart6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2.png"/><Relationship Id="rId5" Type="http://schemas.openxmlformats.org/officeDocument/2006/relationships/chart" Target="../charts/chart7.xml"/><Relationship Id="rId4" Type="http://schemas.openxmlformats.org/officeDocument/2006/relationships/image" Target="../media/image1.PNG"/><Relationship Id="rId9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2.png"/><Relationship Id="rId5" Type="http://schemas.openxmlformats.org/officeDocument/2006/relationships/chart" Target="../charts/chart8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6.jpeg"/><Relationship Id="rId5" Type="http://schemas.openxmlformats.org/officeDocument/2006/relationships/image" Target="../media/image1.PNG"/><Relationship Id="rId4" Type="http://schemas.openxmlformats.org/officeDocument/2006/relationships/chart" Target="../charts/char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F4D9C-AC85-45D5-9500-9DE6AF76A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71768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Budget Report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1DE0DD-6377-473F-BEFE-E5105342B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3483" y="4859368"/>
            <a:ext cx="9144000" cy="1655762"/>
          </a:xfrm>
        </p:spPr>
        <p:txBody>
          <a:bodyPr/>
          <a:lstStyle/>
          <a:p>
            <a:r>
              <a:rPr lang="en-US" sz="4800" dirty="0">
                <a:solidFill>
                  <a:srgbClr val="002060"/>
                </a:solidFill>
              </a:rPr>
              <a:t>    March 14</a:t>
            </a:r>
            <a:r>
              <a:rPr lang="en-US" sz="4800" baseline="30000" dirty="0">
                <a:solidFill>
                  <a:srgbClr val="002060"/>
                </a:solidFill>
              </a:rPr>
              <a:t>th</a:t>
            </a:r>
            <a:r>
              <a:rPr lang="en-US" sz="4800" dirty="0">
                <a:solidFill>
                  <a:srgbClr val="002060"/>
                </a:solidFill>
              </a:rPr>
              <a:t>, 2023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612A3D-03F6-4585-AFEB-C0FDC0B5040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249" y="1122363"/>
            <a:ext cx="5388746" cy="1271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E9CE01-E754-40F9-B101-CBFD10EB7D74}"/>
              </a:ext>
            </a:extLst>
          </p:cNvPr>
          <p:cNvSpPr txBox="1"/>
          <p:nvPr/>
        </p:nvSpPr>
        <p:spPr>
          <a:xfrm>
            <a:off x="4363987" y="2665656"/>
            <a:ext cx="3536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Welcome to this year’s 1st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FA42A9B-1CBE-417C-B516-3ECAE73A72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23408" y="2411344"/>
            <a:ext cx="487363" cy="487363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51989D-EC2B-444D-80DC-3DC66D744C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95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9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7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91BCD-F732-4E9E-A1D9-67921211A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Borrow Versus Invest</a:t>
            </a:r>
            <a:b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-Interest Rates-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1D58C7-E142-4DEA-9913-D25F5C2302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Borrow 4.75%-6%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B7AE075-FB1F-419E-BAF5-9DC3C49212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9" y="2505075"/>
            <a:ext cx="5810251" cy="368458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C5C5EB-8C0D-4723-A89A-8241728FC9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100" dirty="0">
                <a:solidFill>
                  <a:srgbClr val="00B050"/>
                </a:solidFill>
              </a:rPr>
              <a:t>Invest 3.42% (Current)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244B522-9641-4DE3-858D-E1E66812245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172200" y="2505076"/>
            <a:ext cx="5183188" cy="3621426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A6EDC0-4A91-43A3-BB76-835DCD8832B1}"/>
              </a:ext>
            </a:extLst>
          </p:cNvPr>
          <p:cNvSpPr txBox="1"/>
          <p:nvPr/>
        </p:nvSpPr>
        <p:spPr>
          <a:xfrm>
            <a:off x="6172200" y="6126501"/>
            <a:ext cx="5183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s://freepngimg.com/png/26047-united-states-dollar-banknote-image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7" tooltip="https://creativecommons.org/licenses/by-nc/3.0/"/>
              </a:rPr>
              <a:t>CC BY-NC</a:t>
            </a:r>
            <a:endParaRPr lang="en-US" sz="90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8C26D4-83E2-441C-B365-1AC437B41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0231" y="7818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1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900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F39FDB6-D70C-4F58-989B-0725E6A4C1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7622860"/>
              </p:ext>
            </p:extLst>
          </p:nvPr>
        </p:nvGraphicFramePr>
        <p:xfrm>
          <a:off x="295274" y="1704975"/>
          <a:ext cx="11896725" cy="4994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486B464-C7A5-476D-AA18-6831E3602D6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5" y="187738"/>
            <a:ext cx="5388746" cy="127117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DCB778-ED62-44BB-92C2-4A506A370A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146" y="12152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6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900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64AE0-1283-40C5-8A5E-38AEC9E0F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62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Fuller Creekside Glens Project </a:t>
            </a:r>
            <a:br>
              <a:rPr lang="en-US" b="1" dirty="0">
                <a:solidFill>
                  <a:srgbClr val="00B050"/>
                </a:solidFill>
              </a:rPr>
            </a:br>
            <a:r>
              <a:rPr lang="en-US" sz="4000" b="1" dirty="0">
                <a:solidFill>
                  <a:srgbClr val="FF0000"/>
                </a:solidFill>
              </a:rPr>
              <a:t>Payment Option 2:  Loan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470031-0801-44EB-B85A-7B0385746D0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5" y="187738"/>
            <a:ext cx="5388746" cy="12711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9DE7BE-271A-4C29-AA1B-7BC0325BEB1B}"/>
              </a:ext>
            </a:extLst>
          </p:cNvPr>
          <p:cNvSpPr txBox="1"/>
          <p:nvPr/>
        </p:nvSpPr>
        <p:spPr>
          <a:xfrm>
            <a:off x="3514725" y="2871788"/>
            <a:ext cx="568642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Financing Rates:</a:t>
            </a:r>
          </a:p>
          <a:p>
            <a:r>
              <a:rPr lang="en-US" sz="2000" dirty="0"/>
              <a:t>Bond Cost:		$8,000 to $12,000</a:t>
            </a:r>
          </a:p>
          <a:p>
            <a:endParaRPr lang="en-US" sz="2000" dirty="0"/>
          </a:p>
          <a:p>
            <a:r>
              <a:rPr lang="en-US" sz="2000" dirty="0"/>
              <a:t>Remainder Due </a:t>
            </a:r>
            <a:br>
              <a:rPr lang="en-US" sz="2000" dirty="0"/>
            </a:br>
            <a:r>
              <a:rPr lang="en-US" sz="2000" dirty="0"/>
              <a:t>for Project:		$304,668</a:t>
            </a:r>
          </a:p>
          <a:p>
            <a:endParaRPr lang="en-US" sz="2000" dirty="0"/>
          </a:p>
          <a:p>
            <a:r>
              <a:rPr lang="en-US" sz="2000" dirty="0"/>
              <a:t>Current </a:t>
            </a:r>
            <a:br>
              <a:rPr lang="en-US" sz="2000" dirty="0"/>
            </a:br>
            <a:r>
              <a:rPr lang="en-US" sz="2000" dirty="0"/>
              <a:t>Bank Interest Rates:  	4.75% to 6%</a:t>
            </a:r>
          </a:p>
          <a:p>
            <a:endParaRPr lang="en-US" sz="2000" dirty="0"/>
          </a:p>
          <a:p>
            <a:r>
              <a:rPr lang="en-US" sz="2000" dirty="0"/>
              <a:t>Length of Loan:		5 to 15 yr.</a:t>
            </a:r>
            <a:r>
              <a:rPr lang="en-US" sz="2400" dirty="0"/>
              <a:t>	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4A260A-6701-4E83-9192-775508A32C2E}"/>
              </a:ext>
            </a:extLst>
          </p:cNvPr>
          <p:cNvSpPr/>
          <p:nvPr/>
        </p:nvSpPr>
        <p:spPr>
          <a:xfrm>
            <a:off x="3514725" y="2200275"/>
            <a:ext cx="5248275" cy="581025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02BF80-FEA5-405D-95EB-D94EEA4AF2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562" y="18706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C47CCE-ED18-4D05-AD37-893893C14E8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50" y="235364"/>
            <a:ext cx="5388746" cy="621886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B495A82-2FAA-407F-B330-870EFF7BA5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725548"/>
              </p:ext>
            </p:extLst>
          </p:nvPr>
        </p:nvGraphicFramePr>
        <p:xfrm>
          <a:off x="706479" y="962025"/>
          <a:ext cx="10991849" cy="5082215"/>
        </p:xfrm>
        <a:graphic>
          <a:graphicData uri="http://schemas.openxmlformats.org/drawingml/2006/table">
            <a:tbl>
              <a:tblPr/>
              <a:tblGrid>
                <a:gridCol w="2131971">
                  <a:extLst>
                    <a:ext uri="{9D8B030D-6E8A-4147-A177-3AD203B41FA5}">
                      <a16:colId xmlns:a16="http://schemas.microsoft.com/office/drawing/2014/main" val="3956210727"/>
                    </a:ext>
                  </a:extLst>
                </a:gridCol>
                <a:gridCol w="1144055">
                  <a:extLst>
                    <a:ext uri="{9D8B030D-6E8A-4147-A177-3AD203B41FA5}">
                      <a16:colId xmlns:a16="http://schemas.microsoft.com/office/drawing/2014/main" val="3265721340"/>
                    </a:ext>
                  </a:extLst>
                </a:gridCol>
                <a:gridCol w="1316803">
                  <a:extLst>
                    <a:ext uri="{9D8B030D-6E8A-4147-A177-3AD203B41FA5}">
                      <a16:colId xmlns:a16="http://schemas.microsoft.com/office/drawing/2014/main" val="2064276559"/>
                    </a:ext>
                  </a:extLst>
                </a:gridCol>
                <a:gridCol w="889731">
                  <a:extLst>
                    <a:ext uri="{9D8B030D-6E8A-4147-A177-3AD203B41FA5}">
                      <a16:colId xmlns:a16="http://schemas.microsoft.com/office/drawing/2014/main" val="1786157916"/>
                    </a:ext>
                  </a:extLst>
                </a:gridCol>
                <a:gridCol w="907526">
                  <a:extLst>
                    <a:ext uri="{9D8B030D-6E8A-4147-A177-3AD203B41FA5}">
                      <a16:colId xmlns:a16="http://schemas.microsoft.com/office/drawing/2014/main" val="85090387"/>
                    </a:ext>
                  </a:extLst>
                </a:gridCol>
                <a:gridCol w="1156651">
                  <a:extLst>
                    <a:ext uri="{9D8B030D-6E8A-4147-A177-3AD203B41FA5}">
                      <a16:colId xmlns:a16="http://schemas.microsoft.com/office/drawing/2014/main" val="3206633354"/>
                    </a:ext>
                  </a:extLst>
                </a:gridCol>
                <a:gridCol w="1156651">
                  <a:extLst>
                    <a:ext uri="{9D8B030D-6E8A-4147-A177-3AD203B41FA5}">
                      <a16:colId xmlns:a16="http://schemas.microsoft.com/office/drawing/2014/main" val="2346630379"/>
                    </a:ext>
                  </a:extLst>
                </a:gridCol>
                <a:gridCol w="1156651">
                  <a:extLst>
                    <a:ext uri="{9D8B030D-6E8A-4147-A177-3AD203B41FA5}">
                      <a16:colId xmlns:a16="http://schemas.microsoft.com/office/drawing/2014/main" val="284871733"/>
                    </a:ext>
                  </a:extLst>
                </a:gridCol>
                <a:gridCol w="1131810">
                  <a:extLst>
                    <a:ext uri="{9D8B030D-6E8A-4147-A177-3AD203B41FA5}">
                      <a16:colId xmlns:a16="http://schemas.microsoft.com/office/drawing/2014/main" val="2524729132"/>
                    </a:ext>
                  </a:extLst>
                </a:gridCol>
              </a:tblGrid>
              <a:tr h="1737244"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u="none" strike="noStrike" baseline="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Fuller</a:t>
                      </a:r>
                      <a:r>
                        <a:rPr lang="en-US" sz="28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800" b="1" i="0" u="none" strike="noStrike" baseline="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Creekside</a:t>
                      </a:r>
                      <a:r>
                        <a:rPr lang="en-US" sz="28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 Glens Road Project </a:t>
                      </a:r>
                      <a:br>
                        <a:rPr lang="en-US" sz="28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Payment Option 2-Loan Breakout by Fund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                                            **Interest not Included**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County Share &amp; Grant Money =$43,046                        0% OPWC Loan N/A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6709214"/>
                  </a:ext>
                </a:extLst>
              </a:tr>
              <a:tr h="84616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Certified in the following Funds: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Original Certification (May Vary)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Variation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1st Payment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**5 YR**                 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(Pay Each 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Yr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**10 YR**            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(Pay Each 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Yr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**15 YR**         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(Pay Each 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Yr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9050615"/>
                  </a:ext>
                </a:extLst>
              </a:tr>
              <a:tr h="2561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2011  MVLT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$1,500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098795"/>
                  </a:ext>
                </a:extLst>
              </a:tr>
              <a:tr h="50459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2021 Gas Tax/</a:t>
                      </a:r>
                      <a:b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County Share  $21,672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$175,000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$128,294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$25,659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$12,829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$8,553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6177318"/>
                  </a:ext>
                </a:extLst>
              </a:tr>
              <a:tr h="2561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2031  Roads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$100,000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$125,000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$25,000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$12,500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$8,333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85759"/>
                  </a:ext>
                </a:extLst>
              </a:tr>
              <a:tr h="2561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2231  Permissive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$1,500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9174307"/>
                  </a:ext>
                </a:extLst>
              </a:tr>
              <a:tr h="2561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2273  ARP Grant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$20,000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$21,374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$21,374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015832"/>
                  </a:ext>
                </a:extLst>
              </a:tr>
              <a:tr h="27899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Total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$305,000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$304,668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$21,374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$56,659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$28,329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$18,886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917265"/>
                  </a:ext>
                </a:extLst>
              </a:tr>
              <a:tr h="256177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748762"/>
                  </a:ext>
                </a:extLst>
              </a:tr>
              <a:tr h="206920">
                <a:tc gridSpan="8">
                  <a:txBody>
                    <a:bodyPr/>
                    <a:lstStyle/>
                    <a:p>
                      <a:pPr algn="l" fontAlgn="b"/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Please Note:  Township share:  $282,996  County Share to receipt into Gas Tax Fund &amp; to be paid out of out Gas Tax Fund.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5505493"/>
                  </a:ext>
                </a:extLst>
              </a:tr>
            </a:tbl>
          </a:graphicData>
        </a:graphic>
      </p:graphicFrame>
      <p:sp>
        <p:nvSpPr>
          <p:cNvPr id="12" name="Arrow: Down 11">
            <a:extLst>
              <a:ext uri="{FF2B5EF4-FFF2-40B4-BE49-F238E27FC236}">
                <a16:creationId xmlns:a16="http://schemas.microsoft.com/office/drawing/2014/main" id="{D3BCAB1E-7DCB-411F-93A9-C73A4C048A1A}"/>
              </a:ext>
            </a:extLst>
          </p:cNvPr>
          <p:cNvSpPr/>
          <p:nvPr/>
        </p:nvSpPr>
        <p:spPr>
          <a:xfrm>
            <a:off x="8542567" y="2686050"/>
            <a:ext cx="484632" cy="323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8D5D1302-7FAE-49DB-A7EE-45285297E1BB}"/>
              </a:ext>
            </a:extLst>
          </p:cNvPr>
          <p:cNvSpPr/>
          <p:nvPr/>
        </p:nvSpPr>
        <p:spPr>
          <a:xfrm>
            <a:off x="7508745" y="2686050"/>
            <a:ext cx="484632" cy="323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81336418-46E2-44C7-B8CA-662B47A22194}"/>
              </a:ext>
            </a:extLst>
          </p:cNvPr>
          <p:cNvSpPr/>
          <p:nvPr/>
        </p:nvSpPr>
        <p:spPr>
          <a:xfrm>
            <a:off x="9658349" y="2686050"/>
            <a:ext cx="484632" cy="323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7A2B46D7-D712-44BD-9799-E0B445EFA8B5}"/>
              </a:ext>
            </a:extLst>
          </p:cNvPr>
          <p:cNvSpPr/>
          <p:nvPr/>
        </p:nvSpPr>
        <p:spPr>
          <a:xfrm>
            <a:off x="2285957" y="4808537"/>
            <a:ext cx="314325" cy="24765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tar: 5 Points 24">
            <a:extLst>
              <a:ext uri="{FF2B5EF4-FFF2-40B4-BE49-F238E27FC236}">
                <a16:creationId xmlns:a16="http://schemas.microsoft.com/office/drawing/2014/main" id="{618A7E30-8E67-4272-ACDF-3B5C503F4B4E}"/>
              </a:ext>
            </a:extLst>
          </p:cNvPr>
          <p:cNvSpPr/>
          <p:nvPr/>
        </p:nvSpPr>
        <p:spPr>
          <a:xfrm>
            <a:off x="2827720" y="4030369"/>
            <a:ext cx="314325" cy="24765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tar: 5 Points 25">
            <a:extLst>
              <a:ext uri="{FF2B5EF4-FFF2-40B4-BE49-F238E27FC236}">
                <a16:creationId xmlns:a16="http://schemas.microsoft.com/office/drawing/2014/main" id="{E2145D74-5BCD-41E3-AAB1-CD89461505F8}"/>
              </a:ext>
            </a:extLst>
          </p:cNvPr>
          <p:cNvSpPr/>
          <p:nvPr/>
        </p:nvSpPr>
        <p:spPr>
          <a:xfrm rot="19507809" flipV="1">
            <a:off x="1931553" y="2257425"/>
            <a:ext cx="314325" cy="23891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A7950F-A762-4445-ADC6-B744FFD775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2797" y="857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4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8C5566-C812-4E42-9C47-35CB62472B9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5" y="187738"/>
            <a:ext cx="5388746" cy="1271175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F6A6C69-BB98-491B-804C-B5730AE700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6758786"/>
              </p:ext>
            </p:extLst>
          </p:nvPr>
        </p:nvGraphicFramePr>
        <p:xfrm>
          <a:off x="1483311" y="1941438"/>
          <a:ext cx="8915400" cy="40509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15400">
                  <a:extLst>
                    <a:ext uri="{9D8B030D-6E8A-4147-A177-3AD203B41FA5}">
                      <a16:colId xmlns:a16="http://schemas.microsoft.com/office/drawing/2014/main" val="3253555369"/>
                    </a:ext>
                  </a:extLst>
                </a:gridCol>
              </a:tblGrid>
              <a:tr h="4050989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  Resources: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  Municipal Bonds (Loans)/Resolution/Ordinance/Documents</a:t>
                      </a:r>
                      <a:endParaRPr lang="en-US" sz="28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  Certified Bond Counselors: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   *Squire Patton Boggs, Ph:  216-479-8389  Fax:  216-479-8780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   *Recommended by Huntington Bank and John Borell.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   Frost Brown Todd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   Dinsmore &amp; </a:t>
                      </a:r>
                      <a:r>
                        <a:rPr lang="en-US" sz="1800" u="none" strike="noStrike" dirty="0" err="1">
                          <a:effectLst/>
                        </a:rPr>
                        <a:t>Shohl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  Auditor of State's Project Manager:  </a:t>
                      </a:r>
                      <a:endParaRPr lang="en-US" sz="28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  Kyle McConnell  </a:t>
                      </a:r>
                      <a:r>
                        <a:rPr lang="en-US" sz="1800" u="none" strike="noStrike" dirty="0" err="1">
                          <a:effectLst/>
                        </a:rPr>
                        <a:t>ph</a:t>
                      </a:r>
                      <a:r>
                        <a:rPr lang="en-US" sz="1800" u="none" strike="noStrike" dirty="0">
                          <a:effectLst/>
                        </a:rPr>
                        <a:t>:  800-345-2519 Fax:  866-241-1074  email:  KjMcConnell@ohioauditor.gov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  Bulletin 2002-004 May 28, 2002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  Capital Projects Fund 4401-4499</a:t>
                      </a:r>
                    </a:p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1" marR="5071" marT="5071" marB="0" anchor="b"/>
                </a:tc>
                <a:extLst>
                  <a:ext uri="{0D108BD9-81ED-4DB2-BD59-A6C34878D82A}">
                    <a16:rowId xmlns:a16="http://schemas.microsoft.com/office/drawing/2014/main" val="1238801746"/>
                  </a:ext>
                </a:extLst>
              </a:tr>
            </a:tbl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51EE03-1FC7-4EEF-A397-98D0D57908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9412" y="10361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5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137DC57-E1A6-4915-A931-2F213DF393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889500"/>
              </p:ext>
            </p:extLst>
          </p:nvPr>
        </p:nvGraphicFramePr>
        <p:xfrm>
          <a:off x="826524" y="2379214"/>
          <a:ext cx="10538951" cy="34797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38951">
                  <a:extLst>
                    <a:ext uri="{9D8B030D-6E8A-4147-A177-3AD203B41FA5}">
                      <a16:colId xmlns:a16="http://schemas.microsoft.com/office/drawing/2014/main" val="1747751381"/>
                    </a:ext>
                  </a:extLst>
                </a:gridCol>
              </a:tblGrid>
              <a:tr h="2121763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 </a:t>
                      </a:r>
                      <a:r>
                        <a:rPr lang="en-US" sz="3200" u="none" strike="noStrike" dirty="0">
                          <a:effectLst/>
                        </a:rPr>
                        <a:t>Resources (continued):</a:t>
                      </a:r>
                    </a:p>
                    <a:p>
                      <a:pPr algn="ctr" fontAlgn="b"/>
                      <a:endParaRPr lang="en-US" sz="2800" u="none" strike="noStrike" dirty="0">
                        <a:effectLst/>
                      </a:endParaRPr>
                    </a:p>
                    <a:p>
                      <a:pPr algn="ctr" fontAlgn="b"/>
                      <a:endParaRPr lang="en-US" sz="2800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  Ohio Township Association (OTA)/per ODOT:   </a:t>
                      </a:r>
                    </a:p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  </a:t>
                      </a:r>
                      <a:endParaRPr lang="en-US" sz="32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       </a:t>
                      </a:r>
                      <a:r>
                        <a:rPr lang="en-US" sz="2800" b="1" u="none" strike="noStrike" dirty="0">
                          <a:effectLst/>
                        </a:rPr>
                        <a:t>In last 4 years, asphalt pricing increased by 29% </a:t>
                      </a:r>
                      <a:br>
                        <a:rPr lang="en-US" sz="2800" b="1" u="none" strike="noStrike" dirty="0">
                          <a:effectLst/>
                        </a:rPr>
                      </a:br>
                      <a:r>
                        <a:rPr lang="en-US" sz="2800" b="1" u="none" strike="noStrike" dirty="0">
                          <a:effectLst/>
                        </a:rPr>
                        <a:t>and pavement repair increased by 46%.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>
                          <a:effectLst/>
                        </a:rPr>
                        <a:t>     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1" marR="5071" marT="5071" marB="0" anchor="b"/>
                </a:tc>
                <a:extLst>
                  <a:ext uri="{0D108BD9-81ED-4DB2-BD59-A6C34878D82A}">
                    <a16:rowId xmlns:a16="http://schemas.microsoft.com/office/drawing/2014/main" val="235461893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CCB21B98-0247-4B07-A71A-8403E3AC211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50" y="235363"/>
            <a:ext cx="5388746" cy="127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93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834D28E-88A7-45D9-9363-8776741CB7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8793" y="2882946"/>
            <a:ext cx="9144000" cy="1655762"/>
          </a:xfrm>
        </p:spPr>
        <p:txBody>
          <a:bodyPr/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en-US" sz="4800" dirty="0">
                <a:solidFill>
                  <a:srgbClr val="00B050"/>
                </a:solidFill>
              </a:rPr>
              <a:t>Balance Trends </a:t>
            </a:r>
            <a:br>
              <a:rPr lang="en-US" sz="4800" dirty="0">
                <a:solidFill>
                  <a:srgbClr val="00B050"/>
                </a:solidFill>
              </a:rPr>
            </a:br>
            <a:r>
              <a:rPr lang="en-US" sz="4800" dirty="0">
                <a:solidFill>
                  <a:srgbClr val="00B050"/>
                </a:solidFill>
              </a:rPr>
              <a:t>in Township Funds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A1C397-3CDB-464F-8BE1-59F2A063591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50" y="273464"/>
            <a:ext cx="5388746" cy="122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11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5F25B4-F547-4B56-AD6F-EEF41ED9DA8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50" y="235364"/>
            <a:ext cx="5388746" cy="860012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201315A-4F10-4C22-B00E-A29C04EF78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6209918"/>
              </p:ext>
            </p:extLst>
          </p:nvPr>
        </p:nvGraphicFramePr>
        <p:xfrm>
          <a:off x="1663700" y="1038225"/>
          <a:ext cx="10042525" cy="578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9" name="Worksheet" r:id="rId6" imgW="10043089" imgH="5783627" progId="Excel.Sheet.12">
                  <p:embed/>
                </p:oleObj>
              </mc:Choice>
              <mc:Fallback>
                <p:oleObj name="Worksheet" r:id="rId6" imgW="10043089" imgH="578362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63700" y="1038225"/>
                        <a:ext cx="10042525" cy="5783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F6E97D-F9E2-4140-BE9E-619F11DAF9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8492" y="421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5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014308-FCFC-4816-850D-41B21E9C918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5" y="187738"/>
            <a:ext cx="5388746" cy="1271175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51A1BD0-7399-4D8E-9867-3121B71421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8015011"/>
              </p:ext>
            </p:extLst>
          </p:nvPr>
        </p:nvGraphicFramePr>
        <p:xfrm>
          <a:off x="1266825" y="1458913"/>
          <a:ext cx="10429875" cy="4894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8BFF3AE-7D76-41D5-B6E7-F3F7CE4AACB5}"/>
              </a:ext>
            </a:extLst>
          </p:cNvPr>
          <p:cNvSpPr/>
          <p:nvPr/>
        </p:nvSpPr>
        <p:spPr>
          <a:xfrm rot="18301971">
            <a:off x="4129244" y="4209218"/>
            <a:ext cx="131538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Roads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F3DA5C-D099-4C23-B0DA-2A75B66DEA06}"/>
              </a:ext>
            </a:extLst>
          </p:cNvPr>
          <p:cNvSpPr/>
          <p:nvPr/>
        </p:nvSpPr>
        <p:spPr>
          <a:xfrm flipH="1">
            <a:off x="9603054" y="2356395"/>
            <a:ext cx="18650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Total</a:t>
            </a:r>
          </a:p>
        </p:txBody>
      </p:sp>
      <p:sp>
        <p:nvSpPr>
          <p:cNvPr id="5" name="Callout: Up Arrow 4">
            <a:extLst>
              <a:ext uri="{FF2B5EF4-FFF2-40B4-BE49-F238E27FC236}">
                <a16:creationId xmlns:a16="http://schemas.microsoft.com/office/drawing/2014/main" id="{7E713021-286C-4423-AAA3-258F1A20826E}"/>
              </a:ext>
            </a:extLst>
          </p:cNvPr>
          <p:cNvSpPr/>
          <p:nvPr/>
        </p:nvSpPr>
        <p:spPr>
          <a:xfrm>
            <a:off x="6734980" y="2339094"/>
            <a:ext cx="1057275" cy="1007787"/>
          </a:xfrm>
          <a:prstGeom prst="upArrowCallout">
            <a:avLst/>
          </a:prstGeom>
          <a:gradFill flip="none" rotWithShape="1">
            <a:gsLst>
              <a:gs pos="47000">
                <a:schemeClr val="accent6">
                  <a:lumMod val="60000"/>
                  <a:lumOff val="40000"/>
                </a:schemeClr>
              </a:gs>
              <a:gs pos="100000">
                <a:schemeClr val="bg2">
                  <a:shade val="8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FIRE</a:t>
            </a:r>
            <a:br>
              <a:rPr lang="en-US" dirty="0"/>
            </a:b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$398,514</a:t>
            </a:r>
          </a:p>
        </p:txBody>
      </p:sp>
      <p:sp>
        <p:nvSpPr>
          <p:cNvPr id="7" name="Callout: Up Arrow 6">
            <a:extLst>
              <a:ext uri="{FF2B5EF4-FFF2-40B4-BE49-F238E27FC236}">
                <a16:creationId xmlns:a16="http://schemas.microsoft.com/office/drawing/2014/main" id="{6F1604A5-A5CC-45C9-B7A2-23B56FE3D202}"/>
              </a:ext>
            </a:extLst>
          </p:cNvPr>
          <p:cNvSpPr/>
          <p:nvPr/>
        </p:nvSpPr>
        <p:spPr>
          <a:xfrm>
            <a:off x="4188778" y="2534444"/>
            <a:ext cx="1151277" cy="1093126"/>
          </a:xfrm>
          <a:prstGeom prst="upArrowCallout">
            <a:avLst/>
          </a:prstGeom>
          <a:gradFill flip="none" rotWithShape="1">
            <a:gsLst>
              <a:gs pos="51000">
                <a:schemeClr val="accent6">
                  <a:lumMod val="60000"/>
                  <a:lumOff val="4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 flip="none" rotWithShape="1">
              <a:gsLst>
                <a:gs pos="78500">
                  <a:srgbClr val="00B050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ROADS</a:t>
            </a:r>
            <a:br>
              <a:rPr lang="en-US" dirty="0"/>
            </a:b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$103,255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E901F1-86C4-4F22-A407-5EC22C990A77}"/>
              </a:ext>
            </a:extLst>
          </p:cNvPr>
          <p:cNvSpPr txBox="1"/>
          <p:nvPr/>
        </p:nvSpPr>
        <p:spPr>
          <a:xfrm>
            <a:off x="4211297" y="1987063"/>
            <a:ext cx="3468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 change in Roads &amp; Fire Funds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0F11CB-096E-4E7F-81C2-8472F01A49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859" y="6810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7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8900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5978E3-13D4-4DA8-B441-7489BA736B5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50" y="273464"/>
            <a:ext cx="5388746" cy="1221962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14C312E-C7BB-4003-AC41-AAB631557F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173435"/>
              </p:ext>
            </p:extLst>
          </p:nvPr>
        </p:nvGraphicFramePr>
        <p:xfrm>
          <a:off x="1862138" y="1793461"/>
          <a:ext cx="8048624" cy="4791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80A6118-432D-47B3-A3C3-6951F47FBC82}"/>
              </a:ext>
            </a:extLst>
          </p:cNvPr>
          <p:cNvSpPr txBox="1"/>
          <p:nvPr/>
        </p:nvSpPr>
        <p:spPr>
          <a:xfrm>
            <a:off x="9361894" y="1214645"/>
            <a:ext cx="20300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  <a:p>
            <a:r>
              <a:rPr lang="en-US" dirty="0"/>
              <a:t>Receipted in BWC Dividends $273,029</a:t>
            </a:r>
          </a:p>
          <a:p>
            <a:endParaRPr lang="en-US" dirty="0"/>
          </a:p>
          <a:p>
            <a:r>
              <a:rPr lang="en-US" dirty="0"/>
              <a:t>2021</a:t>
            </a:r>
          </a:p>
          <a:p>
            <a:r>
              <a:rPr lang="en-US" dirty="0"/>
              <a:t>Transferred $100,000 to Fire </a:t>
            </a:r>
            <a:br>
              <a:rPr lang="en-US" dirty="0"/>
            </a:br>
            <a:r>
              <a:rPr lang="en-US" dirty="0"/>
              <a:t>for Ambulance</a:t>
            </a:r>
          </a:p>
        </p:txBody>
      </p: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DD605644-56F2-4A09-992D-D09822B7CA2A}"/>
              </a:ext>
            </a:extLst>
          </p:cNvPr>
          <p:cNvCxnSpPr>
            <a:cxnSpLocks/>
          </p:cNvCxnSpPr>
          <p:nvPr/>
        </p:nvCxnSpPr>
        <p:spPr>
          <a:xfrm rot="5400000">
            <a:off x="7878794" y="1597081"/>
            <a:ext cx="1471913" cy="1468031"/>
          </a:xfrm>
          <a:prstGeom prst="curvedConnector3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0DB38208-67D4-47A5-9E1C-8F50F0048C39}"/>
              </a:ext>
            </a:extLst>
          </p:cNvPr>
          <p:cNvCxnSpPr/>
          <p:nvPr/>
        </p:nvCxnSpPr>
        <p:spPr>
          <a:xfrm rot="5400000">
            <a:off x="8648110" y="2896191"/>
            <a:ext cx="781050" cy="646519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21C774D-8D4D-4FB1-86A3-B9FF47979FB5}"/>
              </a:ext>
            </a:extLst>
          </p:cNvPr>
          <p:cNvSpPr txBox="1"/>
          <p:nvPr/>
        </p:nvSpPr>
        <p:spPr>
          <a:xfrm>
            <a:off x="3773010" y="6010183"/>
            <a:ext cx="5588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YEAR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70556E-AF9F-4934-B473-1DFEDE1BA5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6396" y="12146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2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FFDE1-759B-4F77-9220-A0D7008FA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54" y="118824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055B1-C352-4791-A1B7-08E309BA2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254" y="2243138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B050"/>
                </a:solidFill>
              </a:rPr>
              <a:t>Fuller Creekside Glens Road Project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Timeline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Road Project Expense Breakdown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Roads Fund Balances &amp; 2024 Projections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Certified Funds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Payment Options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B050"/>
                </a:solidFill>
              </a:rPr>
              <a:t>Balance Trends in Township Funds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46DAA5-D0E3-4172-99B8-CA5AA6DE1A6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75" y="263524"/>
            <a:ext cx="5388746" cy="127117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90A80A-8977-47E7-A3C8-88DE90CCE5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9146" y="443660"/>
            <a:ext cx="744584" cy="74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5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77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900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CABA45-0789-4C51-9FFB-F64BA17CB88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50" y="273464"/>
            <a:ext cx="5388746" cy="1221962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81444DE-9FC8-470E-B392-4BC24870A3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29273"/>
              </p:ext>
            </p:extLst>
          </p:nvPr>
        </p:nvGraphicFramePr>
        <p:xfrm>
          <a:off x="1537085" y="1495426"/>
          <a:ext cx="9439275" cy="4943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5C4F1CC-293C-42CE-A347-47D0C75D4239}"/>
              </a:ext>
            </a:extLst>
          </p:cNvPr>
          <p:cNvSpPr txBox="1"/>
          <p:nvPr/>
        </p:nvSpPr>
        <p:spPr>
          <a:xfrm>
            <a:off x="2698812" y="5548543"/>
            <a:ext cx="725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ROAD FUNDS</a:t>
            </a:r>
          </a:p>
        </p:txBody>
      </p:sp>
      <p:pic>
        <p:nvPicPr>
          <p:cNvPr id="23556" name="Picture 4" descr="Snow plough clipart 20 free Cliparts | Download images on Clipground 2022">
            <a:extLst>
              <a:ext uri="{FF2B5EF4-FFF2-40B4-BE49-F238E27FC236}">
                <a16:creationId xmlns:a16="http://schemas.microsoft.com/office/drawing/2014/main" id="{BEC6846F-51B5-4FF1-B7B9-A844F7090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348" y="273464"/>
            <a:ext cx="1620204" cy="113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Best Long Road Illustrations, Royalty-Free Vector Graphics &amp; Clip Art ...">
            <a:extLst>
              <a:ext uri="{FF2B5EF4-FFF2-40B4-BE49-F238E27FC236}">
                <a16:creationId xmlns:a16="http://schemas.microsoft.com/office/drawing/2014/main" id="{FF868F75-264C-4266-8CBD-9AFB44151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93" y="609601"/>
            <a:ext cx="1015568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ECB8EC-91C6-42FA-87BD-77AC9E8BA0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742" y="10080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7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900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CABA45-0789-4C51-9FFB-F64BA17CB88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50" y="273464"/>
            <a:ext cx="5388746" cy="1221962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B81C226-47F3-424C-8B74-9653B42FF8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7810366"/>
              </p:ext>
            </p:extLst>
          </p:nvPr>
        </p:nvGraphicFramePr>
        <p:xfrm>
          <a:off x="1200150" y="1409700"/>
          <a:ext cx="10248900" cy="5067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C9E3034-CC1B-4ADE-A814-7AEE85C591E1}"/>
              </a:ext>
            </a:extLst>
          </p:cNvPr>
          <p:cNvSpPr txBox="1"/>
          <p:nvPr/>
        </p:nvSpPr>
        <p:spPr>
          <a:xfrm>
            <a:off x="523876" y="1123557"/>
            <a:ext cx="32575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2191 FUND</a:t>
            </a:r>
          </a:p>
          <a:p>
            <a:r>
              <a:rPr lang="en-US" dirty="0"/>
              <a:t>Tow Lot Originated in 2016</a:t>
            </a:r>
          </a:p>
          <a:p>
            <a:r>
              <a:rPr lang="en-US" dirty="0"/>
              <a:t>Gross Revenue Received from Tow Lot:  </a:t>
            </a:r>
          </a:p>
          <a:p>
            <a:r>
              <a:rPr lang="en-US" sz="2000" b="1" dirty="0"/>
              <a:t>$830,898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82542E7-DA5C-4A69-A367-1C37F348DD16}"/>
              </a:ext>
            </a:extLst>
          </p:cNvPr>
          <p:cNvSpPr/>
          <p:nvPr/>
        </p:nvSpPr>
        <p:spPr>
          <a:xfrm>
            <a:off x="628650" y="2675489"/>
            <a:ext cx="978408" cy="484632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EB59CC-B8A4-447F-9E12-D962FAFA0A1C}"/>
              </a:ext>
            </a:extLst>
          </p:cNvPr>
          <p:cNvSpPr txBox="1"/>
          <p:nvPr/>
        </p:nvSpPr>
        <p:spPr>
          <a:xfrm>
            <a:off x="424464" y="3203948"/>
            <a:ext cx="18036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Net Revenue in:</a:t>
            </a:r>
          </a:p>
          <a:p>
            <a:r>
              <a:rPr lang="en-US" dirty="0"/>
              <a:t>2022:  $157,918</a:t>
            </a:r>
          </a:p>
          <a:p>
            <a:r>
              <a:rPr lang="en-US" dirty="0"/>
              <a:t>2021:  $119,204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4BA96D-3C22-499F-BBB5-7F31FE4BC493}"/>
              </a:ext>
            </a:extLst>
          </p:cNvPr>
          <p:cNvSpPr txBox="1"/>
          <p:nvPr/>
        </p:nvSpPr>
        <p:spPr>
          <a:xfrm>
            <a:off x="6505436" y="6012815"/>
            <a:ext cx="1890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POLICE FUNDS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2C5834-87BA-4713-AA3D-00F1E848AB56}"/>
              </a:ext>
            </a:extLst>
          </p:cNvPr>
          <p:cNvSpPr txBox="1"/>
          <p:nvPr/>
        </p:nvSpPr>
        <p:spPr>
          <a:xfrm>
            <a:off x="3743878" y="5980427"/>
            <a:ext cx="1599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POLICE FUNDS</a:t>
            </a:r>
          </a:p>
        </p:txBody>
      </p:sp>
      <p:pic>
        <p:nvPicPr>
          <p:cNvPr id="9" name="Picture 8" descr="clipart police cars 20 free Cliparts | Download images on Clipground 2022">
            <a:extLst>
              <a:ext uri="{FF2B5EF4-FFF2-40B4-BE49-F238E27FC236}">
                <a16:creationId xmlns:a16="http://schemas.microsoft.com/office/drawing/2014/main" id="{CC878B62-5BC6-4C6A-A41A-602F90C36504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096" y="273464"/>
            <a:ext cx="1740762" cy="122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Police Badge PNG Clipart | PNG Mart">
            <a:extLst>
              <a:ext uri="{FF2B5EF4-FFF2-40B4-BE49-F238E27FC236}">
                <a16:creationId xmlns:a16="http://schemas.microsoft.com/office/drawing/2014/main" id="{BB6123B5-CBA2-4120-BE68-DA25F193FF39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958" y="3288472"/>
            <a:ext cx="1155983" cy="1395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391E367-A534-40ED-9B3F-ACB8D64E43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6471" y="2111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2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900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CABA45-0789-4C51-9FFB-F64BA17CB88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50" y="273464"/>
            <a:ext cx="5388746" cy="1221962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6CFDB8D-D989-4660-953D-C50C43F018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6138798"/>
              </p:ext>
            </p:extLst>
          </p:nvPr>
        </p:nvGraphicFramePr>
        <p:xfrm>
          <a:off x="1704975" y="1676399"/>
          <a:ext cx="9115425" cy="4810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B2ABEB0-B07F-4FE1-805D-194A6BEB220F}"/>
              </a:ext>
            </a:extLst>
          </p:cNvPr>
          <p:cNvSpPr txBox="1"/>
          <p:nvPr/>
        </p:nvSpPr>
        <p:spPr>
          <a:xfrm>
            <a:off x="2733675" y="2869169"/>
            <a:ext cx="20383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</a:t>
            </a:r>
          </a:p>
          <a:p>
            <a:r>
              <a:rPr lang="en-US" dirty="0"/>
              <a:t>Receipted in $100,000 from General for Ambulance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6" name="Connector: Curved 5">
            <a:extLst>
              <a:ext uri="{FF2B5EF4-FFF2-40B4-BE49-F238E27FC236}">
                <a16:creationId xmlns:a16="http://schemas.microsoft.com/office/drawing/2014/main" id="{89EBDDCA-5EC0-4FB8-AF06-8422FEA2325C}"/>
              </a:ext>
            </a:extLst>
          </p:cNvPr>
          <p:cNvCxnSpPr>
            <a:cxnSpLocks/>
          </p:cNvCxnSpPr>
          <p:nvPr/>
        </p:nvCxnSpPr>
        <p:spPr>
          <a:xfrm flipV="1">
            <a:off x="4048217" y="3228975"/>
            <a:ext cx="3933733" cy="597301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Fire Dog Clipart | Free download on ClipArtMag">
            <a:extLst>
              <a:ext uri="{FF2B5EF4-FFF2-40B4-BE49-F238E27FC236}">
                <a16:creationId xmlns:a16="http://schemas.microsoft.com/office/drawing/2014/main" id="{70E85B93-095B-444D-8374-C40451BD88AE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096" y="280711"/>
            <a:ext cx="1319289" cy="2429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Fire Department Maltese Cross Vector Free at GetDrawings | Free download">
            <a:extLst>
              <a:ext uri="{FF2B5EF4-FFF2-40B4-BE49-F238E27FC236}">
                <a16:creationId xmlns:a16="http://schemas.microsoft.com/office/drawing/2014/main" id="{F7D25152-312B-4261-9C27-612C199100B4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55" y="0"/>
            <a:ext cx="2645545" cy="2869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7470BF-096D-4D9F-B17F-763ED19F6E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2455" y="40285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9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CABA45-0789-4C51-9FFB-F64BA17CB88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50" y="273464"/>
            <a:ext cx="5388746" cy="1221962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78CA5D9-AD5D-4C57-8772-222DAF1E77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5208652"/>
              </p:ext>
            </p:extLst>
          </p:nvPr>
        </p:nvGraphicFramePr>
        <p:xfrm>
          <a:off x="504825" y="1638300"/>
          <a:ext cx="1102995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7357F1E-4F31-42B5-835C-63039269BB2B}"/>
              </a:ext>
            </a:extLst>
          </p:cNvPr>
          <p:cNvSpPr txBox="1"/>
          <p:nvPr/>
        </p:nvSpPr>
        <p:spPr>
          <a:xfrm>
            <a:off x="5143500" y="3124200"/>
            <a:ext cx="303847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2020-2021</a:t>
            </a:r>
          </a:p>
          <a:p>
            <a:r>
              <a:rPr lang="en-US" sz="1400" b="1" dirty="0"/>
              <a:t>LOW REVENUE IN SHELTER RENTALS DUE TO COVID</a:t>
            </a:r>
          </a:p>
        </p:txBody>
      </p:sp>
      <p:pic>
        <p:nvPicPr>
          <p:cNvPr id="6" name="Picture 2" descr="Coronavirus (COVID-19) Update – City of Centennial">
            <a:extLst>
              <a:ext uri="{FF2B5EF4-FFF2-40B4-BE49-F238E27FC236}">
                <a16:creationId xmlns:a16="http://schemas.microsoft.com/office/drawing/2014/main" id="{0EF22121-2DB0-4795-9978-826403901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524" y="4311930"/>
            <a:ext cx="736846" cy="66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1662915-669E-458B-8A81-B90DE0CE729B}"/>
              </a:ext>
            </a:extLst>
          </p:cNvPr>
          <p:cNvSpPr/>
          <p:nvPr/>
        </p:nvSpPr>
        <p:spPr>
          <a:xfrm>
            <a:off x="6448425" y="3729567"/>
            <a:ext cx="971959" cy="537633"/>
          </a:xfrm>
          <a:custGeom>
            <a:avLst/>
            <a:gdLst>
              <a:gd name="connsiteX0" fmla="*/ 0 w 971959"/>
              <a:gd name="connsiteY0" fmla="*/ 4233 h 537633"/>
              <a:gd name="connsiteX1" fmla="*/ 400050 w 971959"/>
              <a:gd name="connsiteY1" fmla="*/ 42333 h 537633"/>
              <a:gd name="connsiteX2" fmla="*/ 476250 w 971959"/>
              <a:gd name="connsiteY2" fmla="*/ 309033 h 537633"/>
              <a:gd name="connsiteX3" fmla="*/ 904875 w 971959"/>
              <a:gd name="connsiteY3" fmla="*/ 375708 h 537633"/>
              <a:gd name="connsiteX4" fmla="*/ 962025 w 971959"/>
              <a:gd name="connsiteY4" fmla="*/ 499533 h 537633"/>
              <a:gd name="connsiteX5" fmla="*/ 971550 w 971959"/>
              <a:gd name="connsiteY5" fmla="*/ 537633 h 537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1959" h="537633">
                <a:moveTo>
                  <a:pt x="0" y="4233"/>
                </a:moveTo>
                <a:cubicBezTo>
                  <a:pt x="160337" y="-2117"/>
                  <a:pt x="320675" y="-8467"/>
                  <a:pt x="400050" y="42333"/>
                </a:cubicBezTo>
                <a:cubicBezTo>
                  <a:pt x="479425" y="93133"/>
                  <a:pt x="392113" y="253471"/>
                  <a:pt x="476250" y="309033"/>
                </a:cubicBezTo>
                <a:cubicBezTo>
                  <a:pt x="560387" y="364595"/>
                  <a:pt x="823913" y="343958"/>
                  <a:pt x="904875" y="375708"/>
                </a:cubicBezTo>
                <a:cubicBezTo>
                  <a:pt x="985838" y="407458"/>
                  <a:pt x="950913" y="472546"/>
                  <a:pt x="962025" y="499533"/>
                </a:cubicBezTo>
                <a:cubicBezTo>
                  <a:pt x="973137" y="526520"/>
                  <a:pt x="972343" y="532076"/>
                  <a:pt x="971550" y="537633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8F1A11-9BA8-40B0-B76C-DE03BE2BB7B9}"/>
              </a:ext>
            </a:extLst>
          </p:cNvPr>
          <p:cNvSpPr txBox="1"/>
          <p:nvPr/>
        </p:nvSpPr>
        <p:spPr>
          <a:xfrm>
            <a:off x="5991225" y="5681709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YEAR</a:t>
            </a:r>
          </a:p>
        </p:txBody>
      </p:sp>
      <p:pic>
        <p:nvPicPr>
          <p:cNvPr id="21506" name="Picture 2" descr="Park Slide">
            <a:extLst>
              <a:ext uri="{FF2B5EF4-FFF2-40B4-BE49-F238E27FC236}">
                <a16:creationId xmlns:a16="http://schemas.microsoft.com/office/drawing/2014/main" id="{F924834D-BDCB-4D53-B076-DFF191945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273464"/>
            <a:ext cx="2955734" cy="25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https://washington-twp.com/wp-content/uploads/2023/01/249135432_913478522633190_6624824932654837936_n.jpg">
            <a:extLst>
              <a:ext uri="{FF2B5EF4-FFF2-40B4-BE49-F238E27FC236}">
                <a16:creationId xmlns:a16="http://schemas.microsoft.com/office/drawing/2014/main" id="{C3E85327-9FAC-4569-BFCF-DA5904B69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906" y="104716"/>
            <a:ext cx="1935517" cy="278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9098E4-180C-42E4-B19F-58A2FD7A99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96502" y="11509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4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AB46A22-5FE2-4977-ABB3-B60A3FA8FFE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76" y="236535"/>
            <a:ext cx="6677024" cy="925515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256F9F2-CC1E-4AC0-9DBD-55B1CAC657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5824765"/>
              </p:ext>
            </p:extLst>
          </p:nvPr>
        </p:nvGraphicFramePr>
        <p:xfrm>
          <a:off x="2170111" y="1439333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5" name="Picture 2" descr="Coronavirus (COVID-19) Update – City of Centennial">
            <a:extLst>
              <a:ext uri="{FF2B5EF4-FFF2-40B4-BE49-F238E27FC236}">
                <a16:creationId xmlns:a16="http://schemas.microsoft.com/office/drawing/2014/main" id="{63F9A47C-5486-4F15-8C78-D907A0A85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935" y="2050741"/>
            <a:ext cx="861134" cy="96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Face Mask Illustrations, Royalty-Free Vector Graphics &amp; Clip Art - iStock">
            <a:extLst>
              <a:ext uri="{FF2B5EF4-FFF2-40B4-BE49-F238E27FC236}">
                <a16:creationId xmlns:a16="http://schemas.microsoft.com/office/drawing/2014/main" id="{1C88D510-B993-479C-BE69-AC59B4EF5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518" y="1796446"/>
            <a:ext cx="1008909" cy="122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084E56-320F-47B8-800F-44B975220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9513" y="8276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32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rgbClr val="4472C4">
                <a:lumMod val="45000"/>
                <a:lumOff val="55000"/>
              </a:srgbClr>
            </a:gs>
            <a:gs pos="83000">
              <a:srgbClr val="4472C4">
                <a:lumMod val="45000"/>
                <a:lumOff val="55000"/>
              </a:srgbClr>
            </a:gs>
            <a:gs pos="100000">
              <a:srgbClr val="4472C4">
                <a:lumMod val="30000"/>
                <a:lumOff val="70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FA987D4C-E21E-444F-A7DA-76036BC6C3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014385"/>
              </p:ext>
            </p:extLst>
          </p:nvPr>
        </p:nvGraphicFramePr>
        <p:xfrm>
          <a:off x="2373249" y="1194275"/>
          <a:ext cx="8241955" cy="5243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70929D6-DBA0-4A73-AABB-F235E3ED15D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50" y="273464"/>
            <a:ext cx="5388746" cy="6938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56C380-8EF1-45B7-A379-0D24FAD13E05}"/>
              </a:ext>
            </a:extLst>
          </p:cNvPr>
          <p:cNvSpPr txBox="1"/>
          <p:nvPr/>
        </p:nvSpPr>
        <p:spPr>
          <a:xfrm>
            <a:off x="648574" y="3254229"/>
            <a:ext cx="2737929" cy="2585323"/>
          </a:xfrm>
          <a:prstGeom prst="rect">
            <a:avLst/>
          </a:prstGeom>
          <a:noFill/>
          <a:ln w="63500"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YTD Profit Per Dept.</a:t>
            </a:r>
          </a:p>
          <a:p>
            <a:endParaRPr lang="en-US" sz="2000" b="1" dirty="0"/>
          </a:p>
          <a:p>
            <a:r>
              <a:rPr lang="en-US" sz="2000" b="1" dirty="0"/>
              <a:t>Roads:     $40,835</a:t>
            </a:r>
          </a:p>
          <a:p>
            <a:r>
              <a:rPr lang="en-US" sz="2000" b="1" dirty="0"/>
              <a:t>Park:        $12,663</a:t>
            </a:r>
          </a:p>
          <a:p>
            <a:r>
              <a:rPr lang="en-US" sz="2000" b="1" dirty="0"/>
              <a:t>Police:     $89,906</a:t>
            </a:r>
          </a:p>
          <a:p>
            <a:r>
              <a:rPr lang="en-US" sz="2000" b="1" dirty="0"/>
              <a:t>Fire:         $68,203</a:t>
            </a:r>
          </a:p>
          <a:p>
            <a:r>
              <a:rPr lang="en-US" sz="2000" b="1" dirty="0"/>
              <a:t>General:  $17,172</a:t>
            </a:r>
          </a:p>
          <a:p>
            <a:endParaRPr lang="en-US" b="1" dirty="0"/>
          </a:p>
        </p:txBody>
      </p:sp>
      <p:pic>
        <p:nvPicPr>
          <p:cNvPr id="9" name="Picture 8" descr="Free Dollar Sign Image, Download Free Dollar Sign Image png images ...">
            <a:extLst>
              <a:ext uri="{FF2B5EF4-FFF2-40B4-BE49-F238E27FC236}">
                <a16:creationId xmlns:a16="http://schemas.microsoft.com/office/drawing/2014/main" id="{F2EE334E-5FAC-4522-92A0-9710DB4D184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42" y="273464"/>
            <a:ext cx="2604940" cy="25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4E9837-B594-4221-83CA-ACC624974230}"/>
              </a:ext>
            </a:extLst>
          </p:cNvPr>
          <p:cNvSpPr txBox="1"/>
          <p:nvPr/>
        </p:nvSpPr>
        <p:spPr>
          <a:xfrm rot="3285429">
            <a:off x="8496834" y="2627954"/>
            <a:ext cx="4236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TRACK IS WHERE WE STAND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1BAA24-35BC-404C-9EA7-8DE31F9FB427}"/>
              </a:ext>
            </a:extLst>
          </p:cNvPr>
          <p:cNvSpPr txBox="1"/>
          <p:nvPr/>
        </p:nvSpPr>
        <p:spPr>
          <a:xfrm>
            <a:off x="3885928" y="3719743"/>
            <a:ext cx="6729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17%</a:t>
            </a:r>
            <a:r>
              <a:rPr lang="en-US" dirty="0"/>
              <a:t>---------------------------------------------------------------------------------------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F11150-ADF6-444E-BFFD-683C0A42D0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95766" y="18439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6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F2EEE7-CEE2-4BAA-9B8E-FFFAF9ECABD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50" y="273463"/>
            <a:ext cx="5388746" cy="10695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2E206C-DA46-43C0-A626-73D04BC199FA}"/>
              </a:ext>
            </a:extLst>
          </p:cNvPr>
          <p:cNvSpPr/>
          <p:nvPr/>
        </p:nvSpPr>
        <p:spPr>
          <a:xfrm>
            <a:off x="1295191" y="2786826"/>
            <a:ext cx="9601666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</a:rPr>
              <a:t> Thank you for attending. </a:t>
            </a:r>
            <a:br>
              <a:rPr lang="en-US" sz="4400" b="1" dirty="0">
                <a:solidFill>
                  <a:srgbClr val="00B050"/>
                </a:solidFill>
              </a:rPr>
            </a:br>
            <a:r>
              <a:rPr lang="en-US" sz="4400" b="1" dirty="0">
                <a:solidFill>
                  <a:srgbClr val="00B050"/>
                </a:solidFill>
              </a:rPr>
              <a:t>If you have any questions please email:  </a:t>
            </a:r>
            <a:br>
              <a:rPr lang="en-US" sz="4400" b="1" dirty="0">
                <a:solidFill>
                  <a:srgbClr val="00B050"/>
                </a:solidFill>
              </a:rPr>
            </a:br>
            <a:r>
              <a:rPr lang="en-US" sz="4400" b="1" dirty="0">
                <a:solidFill>
                  <a:srgbClr val="00B050"/>
                </a:solidFill>
              </a:rPr>
              <a:t>fiscal-officer@washington-twp.com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A8B14F5-1A23-4347-9C1E-86FAFF8082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4732" y="16575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7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7B2A61-72C9-4FFF-A019-D628573417B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328" y="263524"/>
            <a:ext cx="5905593" cy="13366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D18259D-152F-4661-B753-FA254F555808}"/>
              </a:ext>
            </a:extLst>
          </p:cNvPr>
          <p:cNvSpPr/>
          <p:nvPr/>
        </p:nvSpPr>
        <p:spPr>
          <a:xfrm>
            <a:off x="1695445" y="2933615"/>
            <a:ext cx="90823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4400" b="1" dirty="0">
                <a:solidFill>
                  <a:srgbClr val="00B050"/>
                </a:solidFill>
              </a:rPr>
              <a:t>Fuller Creekside Glens Road Project </a:t>
            </a:r>
          </a:p>
        </p:txBody>
      </p:sp>
    </p:spTree>
    <p:extLst>
      <p:ext uri="{BB962C8B-B14F-4D97-AF65-F5344CB8AC3E}">
        <p14:creationId xmlns:p14="http://schemas.microsoft.com/office/powerpoint/2010/main" val="416978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13C131-BB25-48DA-BED1-5D33323372A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75" y="263524"/>
            <a:ext cx="5388746" cy="13366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A06E138-67B4-4C21-B968-102BC1D1E37E}"/>
              </a:ext>
            </a:extLst>
          </p:cNvPr>
          <p:cNvSpPr/>
          <p:nvPr/>
        </p:nvSpPr>
        <p:spPr>
          <a:xfrm>
            <a:off x="2400300" y="1600200"/>
            <a:ext cx="8810625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Fuller Creekside Glens Road Project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</a:rPr>
              <a:t>Timeline</a:t>
            </a:r>
          </a:p>
          <a:p>
            <a:pPr algn="ctr"/>
            <a:endParaRPr lang="en-US" sz="2400" b="1" dirty="0">
              <a:solidFill>
                <a:srgbClr val="00B050"/>
              </a:solidFill>
            </a:endParaRPr>
          </a:p>
          <a:p>
            <a:r>
              <a:rPr lang="en-US" sz="2000" b="1" dirty="0"/>
              <a:t>Date		Description</a:t>
            </a:r>
          </a:p>
          <a:p>
            <a:r>
              <a:rPr lang="en-US" dirty="0"/>
              <a:t>Sep-22		Authorized Legislation</a:t>
            </a:r>
          </a:p>
          <a:p>
            <a:r>
              <a:rPr lang="en-US" dirty="0"/>
              <a:t>9/13/2022	Certified Funds for Local Share</a:t>
            </a:r>
          </a:p>
          <a:p>
            <a:r>
              <a:rPr lang="en-US" dirty="0"/>
              <a:t>12/15/2022	District 12 Integrating Committee approved funding (DIC)</a:t>
            </a:r>
          </a:p>
          <a:p>
            <a:r>
              <a:rPr lang="en-US" dirty="0"/>
              <a:t>1/13/2023	Project Slate sent to Ohio Public Works 	Commission (OPWC) for Review</a:t>
            </a:r>
          </a:p>
          <a:p>
            <a:r>
              <a:rPr lang="en-US" b="1" dirty="0"/>
              <a:t>7/1/2023		OPWC to Release Project Agreement</a:t>
            </a:r>
          </a:p>
          <a:p>
            <a:r>
              <a:rPr lang="en-US" dirty="0"/>
              <a:t>Jan -Mar 2024	Plans to be received from Engineer's Office</a:t>
            </a:r>
          </a:p>
          <a:p>
            <a:r>
              <a:rPr lang="en-US" dirty="0"/>
              <a:t>Jan -Mar 2024	Resolution to approve plans &amp; advertise the project </a:t>
            </a:r>
            <a:br>
              <a:rPr lang="en-US" dirty="0"/>
            </a:br>
            <a:r>
              <a:rPr lang="en-US" dirty="0"/>
              <a:t>Jan -Mar 2024	Project Bidding</a:t>
            </a:r>
          </a:p>
          <a:p>
            <a:r>
              <a:rPr lang="en-US" dirty="0"/>
              <a:t>Jan -Mar 2024	Encumbrance of Money</a:t>
            </a:r>
          </a:p>
          <a:p>
            <a:r>
              <a:rPr lang="en-US" dirty="0"/>
              <a:t>Apr-24		Start to Pay Contractor at Beginning of the Project</a:t>
            </a:r>
          </a:p>
          <a:p>
            <a:r>
              <a:rPr lang="en-US" dirty="0"/>
              <a:t>May-25		Anticipated Completion Date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94B30633-E153-460B-8BE0-CEE4D4193B0B}"/>
              </a:ext>
            </a:extLst>
          </p:cNvPr>
          <p:cNvSpPr/>
          <p:nvPr/>
        </p:nvSpPr>
        <p:spPr>
          <a:xfrm>
            <a:off x="1324238" y="4254901"/>
            <a:ext cx="978408" cy="4051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009BF71-A331-4786-8E4E-DA61102C6B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1455" y="13565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13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6134CA-363E-40D3-BFBA-ADD8BD7C8DE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75" y="263524"/>
            <a:ext cx="5388746" cy="12711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CBCFA27-5A24-422B-856A-2AB974ADEEFD}"/>
              </a:ext>
            </a:extLst>
          </p:cNvPr>
          <p:cNvSpPr/>
          <p:nvPr/>
        </p:nvSpPr>
        <p:spPr>
          <a:xfrm>
            <a:off x="2590800" y="1363249"/>
            <a:ext cx="828675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Fuller Creekside Glens Project 2024-2025</a:t>
            </a:r>
            <a:r>
              <a:rPr lang="en-US" sz="2000" b="1" dirty="0">
                <a:solidFill>
                  <a:srgbClr val="00B050"/>
                </a:solidFill>
              </a:rPr>
              <a:t>	</a:t>
            </a:r>
            <a:br>
              <a:rPr lang="en-US" sz="2000" b="1" dirty="0">
                <a:solidFill>
                  <a:srgbClr val="00B050"/>
                </a:solidFill>
              </a:rPr>
            </a:br>
            <a:r>
              <a:rPr lang="en-US" sz="2000" b="1" dirty="0">
                <a:solidFill>
                  <a:srgbClr val="00B050"/>
                </a:solidFill>
              </a:rPr>
              <a:t>         </a:t>
            </a:r>
            <a:r>
              <a:rPr lang="en-US" sz="3200" b="1" dirty="0">
                <a:solidFill>
                  <a:srgbClr val="00B050"/>
                </a:solidFill>
              </a:rPr>
              <a:t>Expense Breakdown</a:t>
            </a:r>
            <a:r>
              <a:rPr lang="en-US" sz="2400" b="1" dirty="0">
                <a:solidFill>
                  <a:srgbClr val="00B050"/>
                </a:solidFill>
              </a:rPr>
              <a:t>	</a:t>
            </a:r>
          </a:p>
          <a:p>
            <a:r>
              <a:rPr lang="en-US" dirty="0"/>
              <a:t>$556,700	Construction Total</a:t>
            </a:r>
          </a:p>
          <a:p>
            <a:r>
              <a:rPr lang="en-US" dirty="0"/>
              <a:t>$  </a:t>
            </a:r>
            <a:r>
              <a:rPr lang="en-US" u="sng" dirty="0"/>
              <a:t>47,800</a:t>
            </a:r>
            <a:r>
              <a:rPr lang="en-US" dirty="0"/>
              <a:t>	Design/Inspections/Asphalt Testing/Bidding Total</a:t>
            </a:r>
          </a:p>
          <a:p>
            <a:r>
              <a:rPr lang="en-US" b="1" dirty="0"/>
              <a:t>$604,500	Total Project Cost</a:t>
            </a:r>
          </a:p>
          <a:p>
            <a:endParaRPr lang="en-US" b="1" dirty="0"/>
          </a:p>
          <a:p>
            <a:r>
              <a:rPr lang="en-US" sz="2400" b="1" dirty="0">
                <a:solidFill>
                  <a:srgbClr val="FF0000"/>
                </a:solidFill>
              </a:rPr>
              <a:t>			Payment Breakdown</a:t>
            </a:r>
          </a:p>
          <a:p>
            <a:r>
              <a:rPr lang="en-US" dirty="0"/>
              <a:t>$299,832	Grant Funding Approved through (DIC) District 12 Integrating Committee </a:t>
            </a:r>
          </a:p>
          <a:p>
            <a:endParaRPr lang="en-US" dirty="0"/>
          </a:p>
          <a:p>
            <a:r>
              <a:rPr lang="en-US" dirty="0"/>
              <a:t>$304,668	Remainder Due for Project (Certified Local Share):</a:t>
            </a:r>
          </a:p>
          <a:p>
            <a:r>
              <a:rPr lang="en-US" dirty="0"/>
              <a:t>                $21,672 County Share </a:t>
            </a:r>
          </a:p>
          <a:p>
            <a:r>
              <a:rPr lang="en-US" dirty="0"/>
              <a:t>                $282,996 Township Share</a:t>
            </a:r>
          </a:p>
          <a:p>
            <a:endParaRPr lang="en-US" dirty="0"/>
          </a:p>
          <a:p>
            <a:pPr algn="ctr"/>
            <a:r>
              <a:rPr lang="en-US" dirty="0"/>
              <a:t>	</a:t>
            </a:r>
            <a:r>
              <a:rPr lang="en-US" sz="2000" b="1" dirty="0"/>
              <a:t>Information from Ohio Township Association (OTA)/ per ODOT:	In last 4 years, asphalt pricing increased by 29% </a:t>
            </a:r>
            <a:br>
              <a:rPr lang="en-US" sz="2000" b="1" dirty="0"/>
            </a:br>
            <a:r>
              <a:rPr lang="en-US" sz="2000" b="1" dirty="0"/>
              <a:t>and pavement repair increased by 46%. </a:t>
            </a:r>
            <a:br>
              <a:rPr lang="en-US" sz="2000" b="1" dirty="0"/>
            </a:br>
            <a:r>
              <a:rPr lang="en-US" sz="1600" dirty="0"/>
              <a:t>	</a:t>
            </a:r>
            <a:endParaRPr lang="en-US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9F98A3-CBFE-4B61-9B2C-2B283E144C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333" y="9828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59AB1E-F4CD-44B8-9258-8EEAA0E228E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50" y="235363"/>
            <a:ext cx="5388746" cy="1271175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ED6D9BE-FCA2-48A1-9D87-4EFD5416CD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09642"/>
              </p:ext>
            </p:extLst>
          </p:nvPr>
        </p:nvGraphicFramePr>
        <p:xfrm>
          <a:off x="2705100" y="1885950"/>
          <a:ext cx="7924799" cy="4226013"/>
        </p:xfrm>
        <a:graphic>
          <a:graphicData uri="http://schemas.openxmlformats.org/drawingml/2006/table">
            <a:tbl>
              <a:tblPr/>
              <a:tblGrid>
                <a:gridCol w="2138872">
                  <a:extLst>
                    <a:ext uri="{9D8B030D-6E8A-4147-A177-3AD203B41FA5}">
                      <a16:colId xmlns:a16="http://schemas.microsoft.com/office/drawing/2014/main" val="3996133909"/>
                    </a:ext>
                  </a:extLst>
                </a:gridCol>
                <a:gridCol w="1425916">
                  <a:extLst>
                    <a:ext uri="{9D8B030D-6E8A-4147-A177-3AD203B41FA5}">
                      <a16:colId xmlns:a16="http://schemas.microsoft.com/office/drawing/2014/main" val="498752914"/>
                    </a:ext>
                  </a:extLst>
                </a:gridCol>
                <a:gridCol w="1425916">
                  <a:extLst>
                    <a:ext uri="{9D8B030D-6E8A-4147-A177-3AD203B41FA5}">
                      <a16:colId xmlns:a16="http://schemas.microsoft.com/office/drawing/2014/main" val="3309467588"/>
                    </a:ext>
                  </a:extLst>
                </a:gridCol>
                <a:gridCol w="1425916">
                  <a:extLst>
                    <a:ext uri="{9D8B030D-6E8A-4147-A177-3AD203B41FA5}">
                      <a16:colId xmlns:a16="http://schemas.microsoft.com/office/drawing/2014/main" val="3643425049"/>
                    </a:ext>
                  </a:extLst>
                </a:gridCol>
                <a:gridCol w="1508179">
                  <a:extLst>
                    <a:ext uri="{9D8B030D-6E8A-4147-A177-3AD203B41FA5}">
                      <a16:colId xmlns:a16="http://schemas.microsoft.com/office/drawing/2014/main" val="757997796"/>
                    </a:ext>
                  </a:extLst>
                </a:gridCol>
              </a:tblGrid>
              <a:tr h="556018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ROADS Fund Balances and Projections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98687"/>
                  </a:ext>
                </a:extLst>
              </a:tr>
              <a:tr h="40543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Budget Projection: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1773512"/>
                  </a:ext>
                </a:extLst>
              </a:tr>
              <a:tr h="13900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 2023 Beginning Balance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Estimated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Revenue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Estimated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Expenses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 2024</a:t>
                      </a:r>
                    </a:p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Estimated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Balance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4132981"/>
                  </a:ext>
                </a:extLst>
              </a:tr>
              <a:tr h="27800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2011  MVLT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$19,219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$4,735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$19,954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0301427"/>
                  </a:ext>
                </a:extLst>
              </a:tr>
              <a:tr h="27800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  Gas Tax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$152,328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$124,150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$124,050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$152,428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8495746"/>
                  </a:ext>
                </a:extLst>
              </a:tr>
              <a:tr h="27800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2031  Roads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$136,924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$69,197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$69,107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$137,014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5235695"/>
                  </a:ext>
                </a:extLst>
              </a:tr>
              <a:tr h="27800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2231  Permissive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$22,807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$8,650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$8,650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$22,807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8097689"/>
                  </a:ext>
                </a:extLst>
              </a:tr>
              <a:tr h="27800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2273  ARP Grant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$21,374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$21,374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30812"/>
                  </a:ext>
                </a:extLst>
              </a:tr>
              <a:tr h="27800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$352,652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$206,732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$205,807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$353,577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5571988"/>
                  </a:ext>
                </a:extLst>
              </a:tr>
            </a:tbl>
          </a:graphicData>
        </a:graphic>
      </p:graphicFrame>
      <p:sp>
        <p:nvSpPr>
          <p:cNvPr id="4" name="Star: 5 Points 3">
            <a:extLst>
              <a:ext uri="{FF2B5EF4-FFF2-40B4-BE49-F238E27FC236}">
                <a16:creationId xmlns:a16="http://schemas.microsoft.com/office/drawing/2014/main" id="{74EDFC05-A488-49DA-8C7D-20DFEEFD6F01}"/>
              </a:ext>
            </a:extLst>
          </p:cNvPr>
          <p:cNvSpPr/>
          <p:nvPr/>
        </p:nvSpPr>
        <p:spPr>
          <a:xfrm>
            <a:off x="4410076" y="5505451"/>
            <a:ext cx="342900" cy="2667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6072B86F-AA09-4885-A08A-0490516F6069}"/>
              </a:ext>
            </a:extLst>
          </p:cNvPr>
          <p:cNvSpPr/>
          <p:nvPr/>
        </p:nvSpPr>
        <p:spPr>
          <a:xfrm>
            <a:off x="10706101" y="5505451"/>
            <a:ext cx="342900" cy="2667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387A657-F797-4EEA-9BC1-BE7528354559}"/>
              </a:ext>
            </a:extLst>
          </p:cNvPr>
          <p:cNvSpPr/>
          <p:nvPr/>
        </p:nvSpPr>
        <p:spPr>
          <a:xfrm>
            <a:off x="9553575" y="5772151"/>
            <a:ext cx="1152525" cy="339812"/>
          </a:xfrm>
          <a:prstGeom prst="ellipse">
            <a:avLst/>
          </a:prstGeom>
          <a:noFill/>
          <a:ln w="44450" cmpd="tri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E07DF0-E1CE-4E08-9E42-04A070FD9337}"/>
              </a:ext>
            </a:extLst>
          </p:cNvPr>
          <p:cNvSpPr/>
          <p:nvPr/>
        </p:nvSpPr>
        <p:spPr>
          <a:xfrm>
            <a:off x="5218498" y="5788114"/>
            <a:ext cx="1152525" cy="339812"/>
          </a:xfrm>
          <a:prstGeom prst="ellipse">
            <a:avLst/>
          </a:prstGeom>
          <a:noFill/>
          <a:ln w="44450" cmpd="tri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57150">
                <a:solidFill>
                  <a:schemeClr val="tx1"/>
                </a:solidFill>
              </a:ln>
            </a:endParaRP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49BF29-F20C-4106-BF2D-A1A694B5C2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801" y="15065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1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23FDAB-2649-4AAE-AF43-EE2AA65045E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75" y="263524"/>
            <a:ext cx="5388746" cy="1271175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AD00BEC-B114-4B06-9504-723E089715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540213"/>
              </p:ext>
            </p:extLst>
          </p:nvPr>
        </p:nvGraphicFramePr>
        <p:xfrm>
          <a:off x="4549900" y="1319572"/>
          <a:ext cx="6461124" cy="4901107"/>
        </p:xfrm>
        <a:graphic>
          <a:graphicData uri="http://schemas.openxmlformats.org/drawingml/2006/table">
            <a:tbl>
              <a:tblPr/>
              <a:tblGrid>
                <a:gridCol w="784025">
                  <a:extLst>
                    <a:ext uri="{9D8B030D-6E8A-4147-A177-3AD203B41FA5}">
                      <a16:colId xmlns:a16="http://schemas.microsoft.com/office/drawing/2014/main" val="2994933247"/>
                    </a:ext>
                  </a:extLst>
                </a:gridCol>
                <a:gridCol w="991839">
                  <a:extLst>
                    <a:ext uri="{9D8B030D-6E8A-4147-A177-3AD203B41FA5}">
                      <a16:colId xmlns:a16="http://schemas.microsoft.com/office/drawing/2014/main" val="1651387431"/>
                    </a:ext>
                  </a:extLst>
                </a:gridCol>
                <a:gridCol w="1180761">
                  <a:extLst>
                    <a:ext uri="{9D8B030D-6E8A-4147-A177-3AD203B41FA5}">
                      <a16:colId xmlns:a16="http://schemas.microsoft.com/office/drawing/2014/main" val="1456966080"/>
                    </a:ext>
                  </a:extLst>
                </a:gridCol>
                <a:gridCol w="1237438">
                  <a:extLst>
                    <a:ext uri="{9D8B030D-6E8A-4147-A177-3AD203B41FA5}">
                      <a16:colId xmlns:a16="http://schemas.microsoft.com/office/drawing/2014/main" val="613909789"/>
                    </a:ext>
                  </a:extLst>
                </a:gridCol>
                <a:gridCol w="755687">
                  <a:extLst>
                    <a:ext uri="{9D8B030D-6E8A-4147-A177-3AD203B41FA5}">
                      <a16:colId xmlns:a16="http://schemas.microsoft.com/office/drawing/2014/main" val="1915434747"/>
                    </a:ext>
                  </a:extLst>
                </a:gridCol>
                <a:gridCol w="755687">
                  <a:extLst>
                    <a:ext uri="{9D8B030D-6E8A-4147-A177-3AD203B41FA5}">
                      <a16:colId xmlns:a16="http://schemas.microsoft.com/office/drawing/2014/main" val="347857857"/>
                    </a:ext>
                  </a:extLst>
                </a:gridCol>
                <a:gridCol w="755687">
                  <a:extLst>
                    <a:ext uri="{9D8B030D-6E8A-4147-A177-3AD203B41FA5}">
                      <a16:colId xmlns:a16="http://schemas.microsoft.com/office/drawing/2014/main" val="818160301"/>
                    </a:ext>
                  </a:extLst>
                </a:gridCol>
              </a:tblGrid>
              <a:tr h="951713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     </a:t>
                      </a:r>
                      <a:r>
                        <a:rPr lang="en-US" sz="18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Fuller Creekside Glens Roads Project</a:t>
                      </a:r>
                      <a:endParaRPr lang="en-US" sz="14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Certified Money in the Following Funds:</a:t>
                      </a:r>
                    </a:p>
                    <a:p>
                      <a:pPr algn="ctr" fontAlgn="b"/>
                      <a:endParaRPr lang="en-US" sz="12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295985"/>
                  </a:ext>
                </a:extLst>
              </a:tr>
              <a:tr h="53261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Original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(May Vary)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Variation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2579638"/>
                  </a:ext>
                </a:extLst>
              </a:tr>
              <a:tr h="261939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MVLT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$5,000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0339669"/>
                  </a:ext>
                </a:extLst>
              </a:tr>
              <a:tr h="261939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 Tax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$175,000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$106,622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203358"/>
                  </a:ext>
                </a:extLst>
              </a:tr>
              <a:tr h="261939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Roads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$100,000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$125,000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624295"/>
                  </a:ext>
                </a:extLst>
              </a:tr>
              <a:tr h="261939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Permissive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$5,000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0131822"/>
                  </a:ext>
                </a:extLst>
              </a:tr>
              <a:tr h="261939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2273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ARP Grant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$20,000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$21,374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4955586"/>
                  </a:ext>
                </a:extLst>
              </a:tr>
              <a:tr h="261939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$305,000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$282,996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3942108"/>
                  </a:ext>
                </a:extLst>
              </a:tr>
              <a:tr h="26193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County Share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$21,672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964679"/>
                  </a:ext>
                </a:extLst>
              </a:tr>
              <a:tr h="26193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Certified Amount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$304,668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178254"/>
                  </a:ext>
                </a:extLst>
              </a:tr>
              <a:tr h="209551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9502735"/>
                  </a:ext>
                </a:extLst>
              </a:tr>
              <a:tr h="261939">
                <a:tc rowSpan="2" gridSpan="4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Township does not have authority to transfer money from these funds.  </a:t>
                      </a:r>
                      <a:b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Must pay from these funds directly.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6354546"/>
                  </a:ext>
                </a:extLst>
              </a:tr>
              <a:tr h="689774"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144154"/>
                  </a:ext>
                </a:extLst>
              </a:tr>
            </a:tbl>
          </a:graphicData>
        </a:graphic>
      </p:graphicFrame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C3B47D4-99D1-4A0C-9E8A-996723FEE5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294" y="17996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0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42E81B-9346-4C33-B584-FA8CFA15B2D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50" y="235363"/>
            <a:ext cx="5388746" cy="12711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88B30A-86CC-4FCC-A1C9-422FB0A8DA87}"/>
              </a:ext>
            </a:extLst>
          </p:cNvPr>
          <p:cNvSpPr/>
          <p:nvPr/>
        </p:nvSpPr>
        <p:spPr>
          <a:xfrm>
            <a:off x="2294230" y="1891672"/>
            <a:ext cx="859155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Fuller Creekside Glens Road Project </a:t>
            </a:r>
            <a:br>
              <a:rPr lang="en-US" dirty="0"/>
            </a:b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Payment Options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US" dirty="0"/>
              <a:t>				</a:t>
            </a:r>
          </a:p>
          <a:p>
            <a:r>
              <a:rPr lang="en-US" sz="2400" dirty="0"/>
              <a:t>     1)  Pay Certified Amount from Road/Grant Funds	</a:t>
            </a:r>
          </a:p>
          <a:p>
            <a:r>
              <a:rPr lang="en-US" sz="2400" dirty="0"/>
              <a:t>				</a:t>
            </a:r>
          </a:p>
          <a:p>
            <a:r>
              <a:rPr lang="en-US" sz="2400" dirty="0"/>
              <a:t>     2)  Loan Option  </a:t>
            </a:r>
            <a:r>
              <a:rPr lang="en-US" sz="2000" dirty="0"/>
              <a:t>(Bond Cost Average:  $10,000)</a:t>
            </a:r>
            <a:r>
              <a:rPr lang="en-US" sz="2400" dirty="0"/>
              <a:t>				</a:t>
            </a:r>
          </a:p>
          <a:p>
            <a:r>
              <a:rPr lang="en-US" sz="2000" dirty="0"/>
              <a:t>            -</a:t>
            </a:r>
            <a:r>
              <a:rPr lang="en-US" sz="2400" dirty="0"/>
              <a:t>Contact Law Firm to draft Resolution/Documents</a:t>
            </a:r>
            <a:r>
              <a:rPr lang="en-US" sz="2000" dirty="0"/>
              <a:t> </a:t>
            </a:r>
            <a:r>
              <a:rPr lang="en-US" sz="1400" dirty="0"/>
              <a:t>(October 2023)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              in order to obtain Municipal Bond from a Certified Bond Counselor</a:t>
            </a:r>
            <a:endParaRPr lang="en-US" sz="2400" dirty="0"/>
          </a:p>
          <a:p>
            <a:r>
              <a:rPr lang="en-US" dirty="0"/>
              <a:t>                         *Squire Patton Boggs, Ph:  216-479-8389  Fax:  216-479-8780</a:t>
            </a:r>
            <a:br>
              <a:rPr lang="en-US" dirty="0"/>
            </a:br>
            <a:r>
              <a:rPr lang="en-US" dirty="0"/>
              <a:t>                         *Recommended by Huntington Bank and John Borell.</a:t>
            </a:r>
          </a:p>
          <a:p>
            <a:r>
              <a:rPr lang="en-US" sz="2400" dirty="0"/>
              <a:t>           -Obtain Set Interest Rate from Bank</a:t>
            </a:r>
          </a:p>
          <a:p>
            <a:r>
              <a:rPr lang="en-US" sz="2400" dirty="0"/>
              <a:t>           -Pass Resolution &amp; Obtain Bond to Finance.			</a:t>
            </a:r>
            <a:r>
              <a:rPr lang="en-US" dirty="0"/>
              <a:t>	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8AE8D5-825A-47F8-BF34-871A479E33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857" y="16479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6530C7-1EC3-4F9E-90DF-8042B123028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50" y="235363"/>
            <a:ext cx="5388746" cy="12711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F5AAEE-D0B8-4609-9303-B74661DEB7A9}"/>
              </a:ext>
            </a:extLst>
          </p:cNvPr>
          <p:cNvSpPr/>
          <p:nvPr/>
        </p:nvSpPr>
        <p:spPr>
          <a:xfrm>
            <a:off x="3486150" y="1506538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Fuller Creekside Glens Road Project </a:t>
            </a:r>
            <a:br>
              <a:rPr lang="en-US" sz="2400" b="1" dirty="0"/>
            </a:b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Payment/Loan Information</a:t>
            </a:r>
          </a:p>
          <a:p>
            <a:pPr algn="ctr"/>
            <a:endParaRPr lang="en-US" sz="24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en-US" sz="2400" b="1" dirty="0"/>
              <a:t>Grant Application Scored with Local Share.  </a:t>
            </a:r>
            <a:br>
              <a:rPr lang="en-US" sz="2400" b="1" dirty="0"/>
            </a:br>
            <a:r>
              <a:rPr lang="en-US" sz="2800" b="1" dirty="0"/>
              <a:t> </a:t>
            </a:r>
            <a:r>
              <a:rPr lang="en-US" sz="2400" b="1" dirty="0"/>
              <a:t>Grant Received in Amount of:    $299,832</a:t>
            </a:r>
          </a:p>
          <a:p>
            <a:pPr algn="ctr"/>
            <a:r>
              <a:rPr lang="en-US" sz="2000" b="1" dirty="0"/>
              <a:t>                          </a:t>
            </a:r>
            <a:r>
              <a:rPr lang="en-US" sz="2400" b="1" dirty="0"/>
              <a:t>N/A for OPWC Loan.  </a:t>
            </a:r>
            <a:r>
              <a:rPr lang="en-US" dirty="0"/>
              <a:t>							</a:t>
            </a:r>
          </a:p>
          <a:p>
            <a:r>
              <a:rPr lang="en-US" dirty="0"/>
              <a:t>Limited Tax General Obligation (LTGO) Bonds issued within Township 10 mil limit have no tax increase, therefore no voter approval is required.							</a:t>
            </a:r>
          </a:p>
          <a:p>
            <a:r>
              <a:rPr lang="en-US" dirty="0"/>
              <a:t>LTGO is within taxing authority and is a property tax pledge with no collateral.  							</a:t>
            </a:r>
          </a:p>
          <a:p>
            <a:r>
              <a:rPr lang="en-US" dirty="0"/>
              <a:t>Unlimited, voters must approve. 							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DB0BC8-3DA9-4966-B2A2-A89F9BD846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944" y="18972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2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9009</TotalTime>
  <Words>1378</Words>
  <Application>Microsoft Office PowerPoint</Application>
  <PresentationFormat>Widescreen</PresentationFormat>
  <Paragraphs>292</Paragraphs>
  <Slides>26</Slides>
  <Notes>0</Notes>
  <HiddenSlides>0</HiddenSlides>
  <MMClips>24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Wingdings</vt:lpstr>
      <vt:lpstr>Office Theme</vt:lpstr>
      <vt:lpstr>Worksheet</vt:lpstr>
      <vt:lpstr>Budget Report 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Borrow Versus Invest -Interest Rates-</vt:lpstr>
      <vt:lpstr>PowerPoint Presentation</vt:lpstr>
      <vt:lpstr>Fuller Creekside Glens Project  Payment Option 2:  Loan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Budget Report</dc:title>
  <dc:creator>Michele Nowakowski</dc:creator>
  <cp:lastModifiedBy>Michele Nowakowski</cp:lastModifiedBy>
  <cp:revision>216</cp:revision>
  <cp:lastPrinted>2023-03-12T13:48:32Z</cp:lastPrinted>
  <dcterms:created xsi:type="dcterms:W3CDTF">2023-02-26T01:19:19Z</dcterms:created>
  <dcterms:modified xsi:type="dcterms:W3CDTF">2023-04-02T17:19:00Z</dcterms:modified>
</cp:coreProperties>
</file>