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1" r:id="rId4"/>
    <p:sldId id="276" r:id="rId5"/>
    <p:sldId id="277" r:id="rId6"/>
    <p:sldId id="259" r:id="rId7"/>
    <p:sldId id="260" r:id="rId8"/>
    <p:sldId id="273" r:id="rId9"/>
    <p:sldId id="261" r:id="rId10"/>
    <p:sldId id="258" r:id="rId11"/>
    <p:sldId id="262" r:id="rId12"/>
    <p:sldId id="265" r:id="rId13"/>
    <p:sldId id="264" r:id="rId14"/>
    <p:sldId id="274" r:id="rId15"/>
    <p:sldId id="275"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38" autoAdjust="0"/>
  </p:normalViewPr>
  <p:slideViewPr>
    <p:cSldViewPr snapToGrid="0">
      <p:cViewPr varScale="1">
        <p:scale>
          <a:sx n="83" d="100"/>
          <a:sy n="83" d="100"/>
        </p:scale>
        <p:origin x="45" y="1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 Brittson" userId="9736c29a338c9095" providerId="LiveId" clId="{C5BA9A77-235A-48EC-9BA6-46C776F114A3}"/>
    <pc:docChg chg="undo custSel addSld modSld sldOrd">
      <pc:chgData name="Leo Brittson" userId="9736c29a338c9095" providerId="LiveId" clId="{C5BA9A77-235A-48EC-9BA6-46C776F114A3}" dt="2021-09-28T16:45:15.491" v="437" actId="20577"/>
      <pc:docMkLst>
        <pc:docMk/>
      </pc:docMkLst>
      <pc:sldChg chg="modSp mod">
        <pc:chgData name="Leo Brittson" userId="9736c29a338c9095" providerId="LiveId" clId="{C5BA9A77-235A-48EC-9BA6-46C776F114A3}" dt="2021-09-28T16:45:15.491" v="437" actId="20577"/>
        <pc:sldMkLst>
          <pc:docMk/>
          <pc:sldMk cId="1210459451" sldId="257"/>
        </pc:sldMkLst>
        <pc:spChg chg="mod">
          <ac:chgData name="Leo Brittson" userId="9736c29a338c9095" providerId="LiveId" clId="{C5BA9A77-235A-48EC-9BA6-46C776F114A3}" dt="2021-09-28T16:45:15.491" v="437" actId="20577"/>
          <ac:spMkLst>
            <pc:docMk/>
            <pc:sldMk cId="1210459451" sldId="257"/>
            <ac:spMk id="3" creationId="{0F8907D6-5F59-49C3-A85D-FDD135BB5D14}"/>
          </ac:spMkLst>
        </pc:spChg>
      </pc:sldChg>
      <pc:sldChg chg="modSp mod">
        <pc:chgData name="Leo Brittson" userId="9736c29a338c9095" providerId="LiveId" clId="{C5BA9A77-235A-48EC-9BA6-46C776F114A3}" dt="2021-09-24T17:19:37.854" v="64" actId="255"/>
        <pc:sldMkLst>
          <pc:docMk/>
          <pc:sldMk cId="2467715940" sldId="258"/>
        </pc:sldMkLst>
        <pc:spChg chg="mod">
          <ac:chgData name="Leo Brittson" userId="9736c29a338c9095" providerId="LiveId" clId="{C5BA9A77-235A-48EC-9BA6-46C776F114A3}" dt="2021-09-24T17:19:37.854" v="64" actId="255"/>
          <ac:spMkLst>
            <pc:docMk/>
            <pc:sldMk cId="2467715940" sldId="258"/>
            <ac:spMk id="7" creationId="{500873DA-184C-48A3-B330-C5EE015FD480}"/>
          </ac:spMkLst>
        </pc:spChg>
      </pc:sldChg>
      <pc:sldChg chg="modSp mod ord">
        <pc:chgData name="Leo Brittson" userId="9736c29a338c9095" providerId="LiveId" clId="{C5BA9A77-235A-48EC-9BA6-46C776F114A3}" dt="2021-09-28T03:05:31.176" v="330" actId="6549"/>
        <pc:sldMkLst>
          <pc:docMk/>
          <pc:sldMk cId="1672620748" sldId="259"/>
        </pc:sldMkLst>
        <pc:spChg chg="mod">
          <ac:chgData name="Leo Brittson" userId="9736c29a338c9095" providerId="LiveId" clId="{C5BA9A77-235A-48EC-9BA6-46C776F114A3}" dt="2021-09-28T03:05:22.099" v="326" actId="1076"/>
          <ac:spMkLst>
            <pc:docMk/>
            <pc:sldMk cId="1672620748" sldId="259"/>
            <ac:spMk id="2" creationId="{2D3495A6-F746-47BE-A246-4A649611CF9C}"/>
          </ac:spMkLst>
        </pc:spChg>
        <pc:spChg chg="mod">
          <ac:chgData name="Leo Brittson" userId="9736c29a338c9095" providerId="LiveId" clId="{C5BA9A77-235A-48EC-9BA6-46C776F114A3}" dt="2021-09-28T03:05:31.176" v="330" actId="6549"/>
          <ac:spMkLst>
            <pc:docMk/>
            <pc:sldMk cId="1672620748" sldId="259"/>
            <ac:spMk id="4" creationId="{0F05C938-5D73-4F5E-96D5-5A21C532E387}"/>
          </ac:spMkLst>
        </pc:spChg>
      </pc:sldChg>
      <pc:sldChg chg="modSp mod">
        <pc:chgData name="Leo Brittson" userId="9736c29a338c9095" providerId="LiveId" clId="{C5BA9A77-235A-48EC-9BA6-46C776F114A3}" dt="2021-09-24T17:14:26.735" v="61" actId="6549"/>
        <pc:sldMkLst>
          <pc:docMk/>
          <pc:sldMk cId="1795087665" sldId="260"/>
        </pc:sldMkLst>
        <pc:spChg chg="mod">
          <ac:chgData name="Leo Brittson" userId="9736c29a338c9095" providerId="LiveId" clId="{C5BA9A77-235A-48EC-9BA6-46C776F114A3}" dt="2021-09-24T17:14:26.735" v="61" actId="6549"/>
          <ac:spMkLst>
            <pc:docMk/>
            <pc:sldMk cId="1795087665" sldId="260"/>
            <ac:spMk id="3" creationId="{AE0E767F-59D4-4D8A-93F3-CAD44B416FD1}"/>
          </ac:spMkLst>
        </pc:spChg>
      </pc:sldChg>
      <pc:sldChg chg="modSp mod">
        <pc:chgData name="Leo Brittson" userId="9736c29a338c9095" providerId="LiveId" clId="{C5BA9A77-235A-48EC-9BA6-46C776F114A3}" dt="2021-09-24T16:43:10.045" v="20"/>
        <pc:sldMkLst>
          <pc:docMk/>
          <pc:sldMk cId="3841503988" sldId="261"/>
        </pc:sldMkLst>
        <pc:spChg chg="mod">
          <ac:chgData name="Leo Brittson" userId="9736c29a338c9095" providerId="LiveId" clId="{C5BA9A77-235A-48EC-9BA6-46C776F114A3}" dt="2021-09-24T16:43:10.045" v="20"/>
          <ac:spMkLst>
            <pc:docMk/>
            <pc:sldMk cId="3841503988" sldId="261"/>
            <ac:spMk id="3" creationId="{9AFA1B94-014C-403D-BA05-5B31DE6023D9}"/>
          </ac:spMkLst>
        </pc:spChg>
      </pc:sldChg>
      <pc:sldChg chg="modSp mod">
        <pc:chgData name="Leo Brittson" userId="9736c29a338c9095" providerId="LiveId" clId="{C5BA9A77-235A-48EC-9BA6-46C776F114A3}" dt="2021-09-24T18:06:19.622" v="321" actId="20577"/>
        <pc:sldMkLst>
          <pc:docMk/>
          <pc:sldMk cId="1497096460" sldId="264"/>
        </pc:sldMkLst>
        <pc:spChg chg="mod">
          <ac:chgData name="Leo Brittson" userId="9736c29a338c9095" providerId="LiveId" clId="{C5BA9A77-235A-48EC-9BA6-46C776F114A3}" dt="2021-09-24T18:06:19.622" v="321" actId="20577"/>
          <ac:spMkLst>
            <pc:docMk/>
            <pc:sldMk cId="1497096460" sldId="264"/>
            <ac:spMk id="3" creationId="{D8B1016C-C5F4-4884-9CB0-1B9003290E9E}"/>
          </ac:spMkLst>
        </pc:spChg>
      </pc:sldChg>
      <pc:sldChg chg="modSp mod">
        <pc:chgData name="Leo Brittson" userId="9736c29a338c9095" providerId="LiveId" clId="{C5BA9A77-235A-48EC-9BA6-46C776F114A3}" dt="2021-09-24T17:22:37.053" v="244" actId="20577"/>
        <pc:sldMkLst>
          <pc:docMk/>
          <pc:sldMk cId="1846898828" sldId="265"/>
        </pc:sldMkLst>
        <pc:spChg chg="mod">
          <ac:chgData name="Leo Brittson" userId="9736c29a338c9095" providerId="LiveId" clId="{C5BA9A77-235A-48EC-9BA6-46C776F114A3}" dt="2021-09-24T17:22:37.053" v="244" actId="20577"/>
          <ac:spMkLst>
            <pc:docMk/>
            <pc:sldMk cId="1846898828" sldId="265"/>
            <ac:spMk id="7" creationId="{8EF62375-BF56-4816-B4F6-88EA519F8E70}"/>
          </ac:spMkLst>
        </pc:spChg>
      </pc:sldChg>
      <pc:sldChg chg="modSp mod">
        <pc:chgData name="Leo Brittson" userId="9736c29a338c9095" providerId="LiveId" clId="{C5BA9A77-235A-48EC-9BA6-46C776F114A3}" dt="2021-09-24T16:21:07.933" v="1"/>
        <pc:sldMkLst>
          <pc:docMk/>
          <pc:sldMk cId="921970993" sldId="271"/>
        </pc:sldMkLst>
        <pc:spChg chg="mod">
          <ac:chgData name="Leo Brittson" userId="9736c29a338c9095" providerId="LiveId" clId="{C5BA9A77-235A-48EC-9BA6-46C776F114A3}" dt="2021-09-24T16:21:07.933" v="1"/>
          <ac:spMkLst>
            <pc:docMk/>
            <pc:sldMk cId="921970993" sldId="271"/>
            <ac:spMk id="3" creationId="{8D824F20-58D8-4A8C-8C73-BD0711E842EF}"/>
          </ac:spMkLst>
        </pc:spChg>
      </pc:sldChg>
      <pc:sldChg chg="modSp mod modNotesTx">
        <pc:chgData name="Leo Brittson" userId="9736c29a338c9095" providerId="LiveId" clId="{C5BA9A77-235A-48EC-9BA6-46C776F114A3}" dt="2021-09-28T03:09:43.725" v="416" actId="6549"/>
        <pc:sldMkLst>
          <pc:docMk/>
          <pc:sldMk cId="4011337664" sldId="272"/>
        </pc:sldMkLst>
        <pc:spChg chg="mod">
          <ac:chgData name="Leo Brittson" userId="9736c29a338c9095" providerId="LiveId" clId="{C5BA9A77-235A-48EC-9BA6-46C776F114A3}" dt="2021-09-28T03:09:43.725" v="416" actId="6549"/>
          <ac:spMkLst>
            <pc:docMk/>
            <pc:sldMk cId="4011337664" sldId="272"/>
            <ac:spMk id="6" creationId="{6DB58386-70F3-451A-9865-B3E045420534}"/>
          </ac:spMkLst>
        </pc:spChg>
      </pc:sldChg>
      <pc:sldChg chg="modSp mod">
        <pc:chgData name="Leo Brittson" userId="9736c29a338c9095" providerId="LiveId" clId="{C5BA9A77-235A-48EC-9BA6-46C776F114A3}" dt="2021-09-24T16:54:02.327" v="23" actId="2711"/>
        <pc:sldMkLst>
          <pc:docMk/>
          <pc:sldMk cId="1102143731" sldId="273"/>
        </pc:sldMkLst>
        <pc:spChg chg="mod">
          <ac:chgData name="Leo Brittson" userId="9736c29a338c9095" providerId="LiveId" clId="{C5BA9A77-235A-48EC-9BA6-46C776F114A3}" dt="2021-09-24T16:54:02.327" v="23" actId="2711"/>
          <ac:spMkLst>
            <pc:docMk/>
            <pc:sldMk cId="1102143731" sldId="273"/>
            <ac:spMk id="3" creationId="{AE0E767F-59D4-4D8A-93F3-CAD44B416FD1}"/>
          </ac:spMkLst>
        </pc:spChg>
      </pc:sldChg>
      <pc:sldChg chg="modSp add mod ord">
        <pc:chgData name="Leo Brittson" userId="9736c29a338c9095" providerId="LiveId" clId="{C5BA9A77-235A-48EC-9BA6-46C776F114A3}" dt="2021-09-24T16:38:55.531" v="13"/>
        <pc:sldMkLst>
          <pc:docMk/>
          <pc:sldMk cId="1853098681" sldId="276"/>
        </pc:sldMkLst>
        <pc:spChg chg="mod">
          <ac:chgData name="Leo Brittson" userId="9736c29a338c9095" providerId="LiveId" clId="{C5BA9A77-235A-48EC-9BA6-46C776F114A3}" dt="2021-09-24T16:36:52.613" v="6" actId="6549"/>
          <ac:spMkLst>
            <pc:docMk/>
            <pc:sldMk cId="1853098681" sldId="276"/>
            <ac:spMk id="4" creationId="{0F05C938-5D73-4F5E-96D5-5A21C532E387}"/>
          </ac:spMkLst>
        </pc:spChg>
      </pc:sldChg>
      <pc:sldChg chg="modSp add mod">
        <pc:chgData name="Leo Brittson" userId="9736c29a338c9095" providerId="LiveId" clId="{C5BA9A77-235A-48EC-9BA6-46C776F114A3}" dt="2021-09-24T16:40:48.851" v="19" actId="6549"/>
        <pc:sldMkLst>
          <pc:docMk/>
          <pc:sldMk cId="180394048" sldId="277"/>
        </pc:sldMkLst>
        <pc:spChg chg="mod">
          <ac:chgData name="Leo Brittson" userId="9736c29a338c9095" providerId="LiveId" clId="{C5BA9A77-235A-48EC-9BA6-46C776F114A3}" dt="2021-09-24T16:40:48.851" v="19" actId="6549"/>
          <ac:spMkLst>
            <pc:docMk/>
            <pc:sldMk cId="180394048" sldId="277"/>
            <ac:spMk id="4" creationId="{0F05C938-5D73-4F5E-96D5-5A21C532E3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E50B8-5AC3-453C-9786-63A3A95798FA}" type="datetimeFigureOut">
              <a:rPr lang="en-US" smtClean="0"/>
              <a:t>9/28/2021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CA874-9610-4378-A18A-30758FF25A02}" type="slidenum">
              <a:rPr lang="en-US" smtClean="0"/>
              <a:t>‹#›</a:t>
            </a:fld>
            <a:endParaRPr lang="en-US"/>
          </a:p>
        </p:txBody>
      </p:sp>
    </p:spTree>
    <p:extLst>
      <p:ext uri="{BB962C8B-B14F-4D97-AF65-F5344CB8AC3E}">
        <p14:creationId xmlns:p14="http://schemas.microsoft.com/office/powerpoint/2010/main" val="20764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10</a:t>
            </a:fld>
            <a:endParaRPr lang="en-US"/>
          </a:p>
        </p:txBody>
      </p:sp>
    </p:spTree>
    <p:extLst>
      <p:ext uri="{BB962C8B-B14F-4D97-AF65-F5344CB8AC3E}">
        <p14:creationId xmlns:p14="http://schemas.microsoft.com/office/powerpoint/2010/main" val="349462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11</a:t>
            </a:fld>
            <a:endParaRPr lang="en-US"/>
          </a:p>
        </p:txBody>
      </p:sp>
    </p:spTree>
    <p:extLst>
      <p:ext uri="{BB962C8B-B14F-4D97-AF65-F5344CB8AC3E}">
        <p14:creationId xmlns:p14="http://schemas.microsoft.com/office/powerpoint/2010/main" val="217183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9014</a:t>
            </a:r>
          </a:p>
        </p:txBody>
      </p:sp>
      <p:sp>
        <p:nvSpPr>
          <p:cNvPr id="4" name="Slide Number Placeholder 3"/>
          <p:cNvSpPr>
            <a:spLocks noGrp="1"/>
          </p:cNvSpPr>
          <p:nvPr>
            <p:ph type="sldNum" sz="quarter" idx="5"/>
          </p:nvPr>
        </p:nvSpPr>
        <p:spPr/>
        <p:txBody>
          <a:bodyPr/>
          <a:lstStyle/>
          <a:p>
            <a:fld id="{E59CA874-9610-4378-A18A-30758FF25A02}" type="slidenum">
              <a:rPr lang="en-US" smtClean="0"/>
              <a:t>16</a:t>
            </a:fld>
            <a:endParaRPr lang="en-US"/>
          </a:p>
        </p:txBody>
      </p:sp>
    </p:spTree>
    <p:extLst>
      <p:ext uri="{BB962C8B-B14F-4D97-AF65-F5344CB8AC3E}">
        <p14:creationId xmlns:p14="http://schemas.microsoft.com/office/powerpoint/2010/main" val="246870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510-4E46-4AE4-A22F-FC6CA8E35A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78F69-1EFA-4E4D-9CF4-8B4D271DB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6036F-F560-462A-9636-5C7FFBCB3ED9}"/>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5FF681A0-E10D-4985-9CD6-CA72A557CD80}"/>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59F1F0D0-E9AF-4A43-AEAD-FD3B854C376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95372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6130-3D7C-4D58-A6EF-82E7969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DAA02-AC43-4C14-BD50-30EC9CF5C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55F9-D1D2-4789-8021-2726214D4DA6}"/>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01F19FC-4D35-49E4-9C45-2A71089140F6}"/>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5077D40F-BE7D-454A-8086-D4DE16CC0CAF}"/>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6378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D85EF-91EB-498D-AB50-0B54703DA2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13FA44-7BB0-4EA0-BF89-D97397449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C9AEF-E0FD-48EC-8A13-AEC80150CC64}"/>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F99BD3C-CDFF-4D8B-95AC-483459FA0880}"/>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4B21CF54-7526-4B64-869C-E4638B01DFB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60774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580-FDE1-4FB0-A1DE-4D1AAC9BA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8B512-0E9F-48CB-B3F4-EF860A57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92E8A-B433-4BB6-A477-F50C81517D11}"/>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F943131-4B00-4E57-926F-4B8AADDCA4F8}"/>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A883DD5F-8091-4F9A-82E1-38621770C5A3}"/>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66189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597-1D0F-4A4B-A96F-BEDC80D8A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84650-0D12-4CF7-8DD2-69490FB9F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7E77-5349-470B-96EB-63F3B7E6901F}"/>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126CE6C-A105-4563-80DF-8C3B8716A83F}"/>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0AA40064-B7AE-481D-9242-D200DC5E823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40924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3C1-69ED-4955-802A-89B522D05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E9E4D-C3AD-4D47-B78C-16E21042E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DEA00-436B-451A-B7BA-7CAFE6AC0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08B80-F9BF-4FF3-9A72-7F7130180C55}"/>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F74A5C41-574E-4926-A811-D30836977652}"/>
              </a:ext>
            </a:extLst>
          </p:cNvPr>
          <p:cNvSpPr>
            <a:spLocks noGrp="1"/>
          </p:cNvSpPr>
          <p:nvPr>
            <p:ph type="ftr" sz="quarter" idx="11"/>
          </p:nvPr>
        </p:nvSpPr>
        <p:spPr/>
        <p:txBody>
          <a:bodyPr/>
          <a:lstStyle/>
          <a:p>
            <a:r>
              <a:rPr lang="en-US" dirty="0"/>
              <a:t> September 28, 2021 </a:t>
            </a:r>
          </a:p>
        </p:txBody>
      </p:sp>
      <p:sp>
        <p:nvSpPr>
          <p:cNvPr id="7" name="Slide Number Placeholder 6">
            <a:extLst>
              <a:ext uri="{FF2B5EF4-FFF2-40B4-BE49-F238E27FC236}">
                <a16:creationId xmlns:a16="http://schemas.microsoft.com/office/drawing/2014/main" id="{B8A57461-E015-4206-9A72-93F89B454807}"/>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7164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C02B-0F06-49D2-8960-CAA405E5EA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C3548-E1B6-4605-B436-3AC9001A1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33DB8-166D-42E8-A328-979F95683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1D0F8-AAC7-4566-ABCF-A6DFBE117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CBD0-175B-4098-B88F-D6CE6D7B4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FC6E6-636B-4431-A507-EFB0FD70D485}"/>
              </a:ext>
            </a:extLst>
          </p:cNvPr>
          <p:cNvSpPr>
            <a:spLocks noGrp="1"/>
          </p:cNvSpPr>
          <p:nvPr>
            <p:ph type="dt" sz="half" idx="10"/>
          </p:nvPr>
        </p:nvSpPr>
        <p:spPr/>
        <p:txBody>
          <a:bodyPr/>
          <a:lstStyle/>
          <a:p>
            <a:r>
              <a:rPr lang="en-US"/>
              <a:t>3/23/2021</a:t>
            </a:r>
          </a:p>
        </p:txBody>
      </p:sp>
      <p:sp>
        <p:nvSpPr>
          <p:cNvPr id="8" name="Footer Placeholder 7">
            <a:extLst>
              <a:ext uri="{FF2B5EF4-FFF2-40B4-BE49-F238E27FC236}">
                <a16:creationId xmlns:a16="http://schemas.microsoft.com/office/drawing/2014/main" id="{CC30590A-537E-4658-BE99-586E6226B326}"/>
              </a:ext>
            </a:extLst>
          </p:cNvPr>
          <p:cNvSpPr>
            <a:spLocks noGrp="1"/>
          </p:cNvSpPr>
          <p:nvPr>
            <p:ph type="ftr" sz="quarter" idx="11"/>
          </p:nvPr>
        </p:nvSpPr>
        <p:spPr/>
        <p:txBody>
          <a:bodyPr/>
          <a:lstStyle/>
          <a:p>
            <a:r>
              <a:rPr lang="en-US" dirty="0"/>
              <a:t> September 28, 2021 </a:t>
            </a:r>
          </a:p>
        </p:txBody>
      </p:sp>
      <p:sp>
        <p:nvSpPr>
          <p:cNvPr id="9" name="Slide Number Placeholder 8">
            <a:extLst>
              <a:ext uri="{FF2B5EF4-FFF2-40B4-BE49-F238E27FC236}">
                <a16:creationId xmlns:a16="http://schemas.microsoft.com/office/drawing/2014/main" id="{7CB03484-E77D-4004-9B85-987AF7EEDA6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99352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7036-B0BC-449B-ACDA-A7406F0A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2EE52-F7E5-4A41-A8BE-67D387DB4760}"/>
              </a:ext>
            </a:extLst>
          </p:cNvPr>
          <p:cNvSpPr>
            <a:spLocks noGrp="1"/>
          </p:cNvSpPr>
          <p:nvPr>
            <p:ph type="dt" sz="half" idx="10"/>
          </p:nvPr>
        </p:nvSpPr>
        <p:spPr/>
        <p:txBody>
          <a:bodyPr/>
          <a:lstStyle/>
          <a:p>
            <a:r>
              <a:rPr lang="en-US"/>
              <a:t>3/23/2021</a:t>
            </a:r>
          </a:p>
        </p:txBody>
      </p:sp>
      <p:sp>
        <p:nvSpPr>
          <p:cNvPr id="4" name="Footer Placeholder 3">
            <a:extLst>
              <a:ext uri="{FF2B5EF4-FFF2-40B4-BE49-F238E27FC236}">
                <a16:creationId xmlns:a16="http://schemas.microsoft.com/office/drawing/2014/main" id="{1C86BB38-517F-473C-BE09-7CF12248E34D}"/>
              </a:ext>
            </a:extLst>
          </p:cNvPr>
          <p:cNvSpPr>
            <a:spLocks noGrp="1"/>
          </p:cNvSpPr>
          <p:nvPr>
            <p:ph type="ftr" sz="quarter" idx="11"/>
          </p:nvPr>
        </p:nvSpPr>
        <p:spPr/>
        <p:txBody>
          <a:bodyPr/>
          <a:lstStyle/>
          <a:p>
            <a:r>
              <a:rPr lang="en-US" dirty="0"/>
              <a:t> September 28, 2021 </a:t>
            </a:r>
          </a:p>
        </p:txBody>
      </p:sp>
      <p:sp>
        <p:nvSpPr>
          <p:cNvPr id="5" name="Slide Number Placeholder 4">
            <a:extLst>
              <a:ext uri="{FF2B5EF4-FFF2-40B4-BE49-F238E27FC236}">
                <a16:creationId xmlns:a16="http://schemas.microsoft.com/office/drawing/2014/main" id="{82C3F5C6-9FB3-4837-B32F-5521865F737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066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ACBF1-8F10-418B-B91B-E3E32E8F8C09}"/>
              </a:ext>
            </a:extLst>
          </p:cNvPr>
          <p:cNvSpPr>
            <a:spLocks noGrp="1"/>
          </p:cNvSpPr>
          <p:nvPr>
            <p:ph type="dt" sz="half" idx="10"/>
          </p:nvPr>
        </p:nvSpPr>
        <p:spPr/>
        <p:txBody>
          <a:bodyPr/>
          <a:lstStyle/>
          <a:p>
            <a:r>
              <a:rPr lang="en-US"/>
              <a:t>3/23/2021</a:t>
            </a:r>
          </a:p>
        </p:txBody>
      </p:sp>
      <p:sp>
        <p:nvSpPr>
          <p:cNvPr id="3" name="Footer Placeholder 2">
            <a:extLst>
              <a:ext uri="{FF2B5EF4-FFF2-40B4-BE49-F238E27FC236}">
                <a16:creationId xmlns:a16="http://schemas.microsoft.com/office/drawing/2014/main" id="{9565D35B-8E15-4CF0-9B47-93FC1B304CEA}"/>
              </a:ext>
            </a:extLst>
          </p:cNvPr>
          <p:cNvSpPr>
            <a:spLocks noGrp="1"/>
          </p:cNvSpPr>
          <p:nvPr>
            <p:ph type="ftr" sz="quarter" idx="11"/>
          </p:nvPr>
        </p:nvSpPr>
        <p:spPr/>
        <p:txBody>
          <a:bodyPr/>
          <a:lstStyle/>
          <a:p>
            <a:r>
              <a:rPr lang="en-US" dirty="0"/>
              <a:t> September 28, 2021 </a:t>
            </a:r>
          </a:p>
        </p:txBody>
      </p:sp>
      <p:sp>
        <p:nvSpPr>
          <p:cNvPr id="4" name="Slide Number Placeholder 3">
            <a:extLst>
              <a:ext uri="{FF2B5EF4-FFF2-40B4-BE49-F238E27FC236}">
                <a16:creationId xmlns:a16="http://schemas.microsoft.com/office/drawing/2014/main" id="{FCEEC1A3-2834-4F16-A39A-CD753270281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252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CB-9335-41A3-B300-158803983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6C3F1-AAAA-4C86-871B-292541CFE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4D009-D429-45D7-99C9-9E17D86BA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47AC9-F3EC-4A05-8316-4DA6A338BEC3}"/>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7A3CBB89-D125-4C3A-95BC-400BC2E5A079}"/>
              </a:ext>
            </a:extLst>
          </p:cNvPr>
          <p:cNvSpPr>
            <a:spLocks noGrp="1"/>
          </p:cNvSpPr>
          <p:nvPr>
            <p:ph type="ftr" sz="quarter" idx="11"/>
          </p:nvPr>
        </p:nvSpPr>
        <p:spPr/>
        <p:txBody>
          <a:bodyPr/>
          <a:lstStyle/>
          <a:p>
            <a:r>
              <a:rPr lang="en-US" dirty="0"/>
              <a:t> September 28, 2021 </a:t>
            </a:r>
          </a:p>
        </p:txBody>
      </p:sp>
      <p:sp>
        <p:nvSpPr>
          <p:cNvPr id="7" name="Slide Number Placeholder 6">
            <a:extLst>
              <a:ext uri="{FF2B5EF4-FFF2-40B4-BE49-F238E27FC236}">
                <a16:creationId xmlns:a16="http://schemas.microsoft.com/office/drawing/2014/main" id="{62AA0B98-AACB-4724-A0B5-E6B6A44FC44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801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09F0-319C-47B4-801C-DB84E0DC7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55551F-5806-41DB-92E2-52360F3C7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5A545-5D5E-41E1-AAE3-C10576B6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3393-8FC2-4982-BFF7-972386411DE2}"/>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170830A2-A0C1-4A90-8D4D-758AE9E2F03A}"/>
              </a:ext>
            </a:extLst>
          </p:cNvPr>
          <p:cNvSpPr>
            <a:spLocks noGrp="1"/>
          </p:cNvSpPr>
          <p:nvPr>
            <p:ph type="ftr" sz="quarter" idx="11"/>
          </p:nvPr>
        </p:nvSpPr>
        <p:spPr/>
        <p:txBody>
          <a:bodyPr/>
          <a:lstStyle/>
          <a:p>
            <a:r>
              <a:rPr lang="en-US" dirty="0"/>
              <a:t> September 28, 2021 </a:t>
            </a:r>
          </a:p>
        </p:txBody>
      </p:sp>
      <p:sp>
        <p:nvSpPr>
          <p:cNvPr id="7" name="Slide Number Placeholder 6">
            <a:extLst>
              <a:ext uri="{FF2B5EF4-FFF2-40B4-BE49-F238E27FC236}">
                <a16:creationId xmlns:a16="http://schemas.microsoft.com/office/drawing/2014/main" id="{3E835E75-22D3-4D65-979B-6462D753B80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1339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3826E-BAC8-44F2-8076-7972B3090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BE820-CE12-494F-A346-BE508362A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091A9-1349-41A5-B98C-1E90C323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3/23/2021</a:t>
            </a:r>
          </a:p>
        </p:txBody>
      </p:sp>
      <p:sp>
        <p:nvSpPr>
          <p:cNvPr id="5" name="Footer Placeholder 4">
            <a:extLst>
              <a:ext uri="{FF2B5EF4-FFF2-40B4-BE49-F238E27FC236}">
                <a16:creationId xmlns:a16="http://schemas.microsoft.com/office/drawing/2014/main" id="{CF0282AE-FA9B-4F4F-8D41-00C61AE7B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September 28, 2021 </a:t>
            </a:r>
          </a:p>
        </p:txBody>
      </p:sp>
      <p:sp>
        <p:nvSpPr>
          <p:cNvPr id="6" name="Slide Number Placeholder 5">
            <a:extLst>
              <a:ext uri="{FF2B5EF4-FFF2-40B4-BE49-F238E27FC236}">
                <a16:creationId xmlns:a16="http://schemas.microsoft.com/office/drawing/2014/main" id="{C9BA451F-1EDA-4FB2-A8A7-31D0158E8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5607-4D65-4710-A629-CB9E8549A75A}" type="slidenum">
              <a:rPr lang="en-US" smtClean="0"/>
              <a:t>‹#›</a:t>
            </a:fld>
            <a:endParaRPr lang="en-US"/>
          </a:p>
        </p:txBody>
      </p:sp>
    </p:spTree>
    <p:extLst>
      <p:ext uri="{BB962C8B-B14F-4D97-AF65-F5344CB8AC3E}">
        <p14:creationId xmlns:p14="http://schemas.microsoft.com/office/powerpoint/2010/main" val="391642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ttawacorc.com/permits/driveway-residentia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3771690"/>
          </a:xfrm>
        </p:spPr>
        <p:txBody>
          <a:bodyPr/>
          <a:lstStyle/>
          <a:p>
            <a:r>
              <a:rPr lang="en-US" dirty="0"/>
              <a:t>Washington Township</a:t>
            </a:r>
            <a:br>
              <a:rPr lang="en-US" dirty="0"/>
            </a:br>
            <a:r>
              <a:rPr lang="en-US" dirty="0"/>
              <a:t>Trustee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5211913"/>
            <a:ext cx="9144000" cy="1144437"/>
          </a:xfrm>
        </p:spPr>
        <p:txBody>
          <a:bodyPr/>
          <a:lstStyle/>
          <a:p>
            <a:r>
              <a:rPr lang="en-US" dirty="0"/>
              <a:t>September 28, 2021</a:t>
            </a:r>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985" y="1006416"/>
            <a:ext cx="6556391" cy="1591214"/>
          </a:xfrm>
          <a:prstGeom prst="rect">
            <a:avLst/>
          </a:prstGeom>
        </p:spPr>
      </p:pic>
      <p:sp>
        <p:nvSpPr>
          <p:cNvPr id="4" name="Footer Placeholder 3">
            <a:extLst>
              <a:ext uri="{FF2B5EF4-FFF2-40B4-BE49-F238E27FC236}">
                <a16:creationId xmlns:a16="http://schemas.microsoft.com/office/drawing/2014/main" id="{1F595025-ED4F-4A1C-998F-14F8CD3CC130}"/>
              </a:ext>
            </a:extLst>
          </p:cNvPr>
          <p:cNvSpPr>
            <a:spLocks noGrp="1"/>
          </p:cNvSpPr>
          <p:nvPr>
            <p:ph type="ftr" sz="quarter" idx="11"/>
          </p:nvPr>
        </p:nvSpPr>
        <p:spPr>
          <a:xfrm>
            <a:off x="4136366" y="6356350"/>
            <a:ext cx="4114800" cy="365125"/>
          </a:xfrm>
        </p:spPr>
        <p:txBody>
          <a:bodyPr/>
          <a:lstStyle/>
          <a:p>
            <a:endParaRPr lang="en-US" dirty="0"/>
          </a:p>
          <a:p>
            <a:r>
              <a:rPr lang="en-US" dirty="0"/>
              <a:t>September 28, 2021</a:t>
            </a:r>
          </a:p>
        </p:txBody>
      </p:sp>
      <p:sp>
        <p:nvSpPr>
          <p:cNvPr id="6" name="Slide Number Placeholder 5">
            <a:extLst>
              <a:ext uri="{FF2B5EF4-FFF2-40B4-BE49-F238E27FC236}">
                <a16:creationId xmlns:a16="http://schemas.microsoft.com/office/drawing/2014/main" id="{84260D35-27A6-4491-9C70-A387A1428937}"/>
              </a:ext>
            </a:extLst>
          </p:cNvPr>
          <p:cNvSpPr>
            <a:spLocks noGrp="1"/>
          </p:cNvSpPr>
          <p:nvPr>
            <p:ph type="sldNum" sz="quarter" idx="12"/>
          </p:nvPr>
        </p:nvSpPr>
        <p:spPr/>
        <p:txBody>
          <a:bodyPr/>
          <a:lstStyle/>
          <a:p>
            <a:fld id="{F4605607-4D65-4710-A629-CB9E8549A75A}" type="slidenum">
              <a:rPr lang="en-US" smtClean="0"/>
              <a:t>1</a:t>
            </a:fld>
            <a:endParaRPr lang="en-US"/>
          </a:p>
        </p:txBody>
      </p:sp>
    </p:spTree>
    <p:extLst>
      <p:ext uri="{BB962C8B-B14F-4D97-AF65-F5344CB8AC3E}">
        <p14:creationId xmlns:p14="http://schemas.microsoft.com/office/powerpoint/2010/main" val="27199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549358"/>
          </a:xfrm>
        </p:spPr>
        <p:txBody>
          <a:bodyPr>
            <a:normAutofit/>
          </a:bodyPr>
          <a:lstStyle/>
          <a:p>
            <a:pPr algn="ctr"/>
            <a:r>
              <a:rPr lang="en-US" sz="2800" dirty="0"/>
              <a:t>Police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00965D3-A8ED-46EE-BFAA-8710BBCF6099}"/>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9AD3DD47-02B5-4285-AA7C-0BB6D2B8DBB8}"/>
              </a:ext>
            </a:extLst>
          </p:cNvPr>
          <p:cNvSpPr>
            <a:spLocks noGrp="1"/>
          </p:cNvSpPr>
          <p:nvPr>
            <p:ph type="sldNum" sz="quarter" idx="12"/>
          </p:nvPr>
        </p:nvSpPr>
        <p:spPr/>
        <p:txBody>
          <a:bodyPr/>
          <a:lstStyle/>
          <a:p>
            <a:fld id="{F4605607-4D65-4710-A629-CB9E8549A75A}" type="slidenum">
              <a:rPr lang="en-US" smtClean="0"/>
              <a:t>10</a:t>
            </a:fld>
            <a:endParaRPr lang="en-US"/>
          </a:p>
        </p:txBody>
      </p:sp>
      <p:sp>
        <p:nvSpPr>
          <p:cNvPr id="3" name="TextBox 2">
            <a:extLst>
              <a:ext uri="{FF2B5EF4-FFF2-40B4-BE49-F238E27FC236}">
                <a16:creationId xmlns:a16="http://schemas.microsoft.com/office/drawing/2014/main" id="{6FFBEA22-FD72-47EC-93D5-7DBC0D9C0352}"/>
              </a:ext>
            </a:extLst>
          </p:cNvPr>
          <p:cNvSpPr txBox="1"/>
          <p:nvPr/>
        </p:nvSpPr>
        <p:spPr>
          <a:xfrm>
            <a:off x="356558" y="2138715"/>
            <a:ext cx="11072005" cy="1754326"/>
          </a:xfrm>
          <a:prstGeom prst="rect">
            <a:avLst/>
          </a:prstGeom>
          <a:noFill/>
        </p:spPr>
        <p:txBody>
          <a:bodyPr wrap="square" rtlCol="0">
            <a:spAutoFit/>
          </a:bodyPr>
          <a:lstStyle/>
          <a:p>
            <a:pPr marL="342900" marR="0" lvl="0" indent="-342900">
              <a:spcBef>
                <a:spcPts val="0"/>
              </a:spcBef>
              <a:spcAft>
                <a:spcPts val="0"/>
              </a:spcAft>
              <a:buSzPts val="1300"/>
              <a:buFont typeface="Times New Roman" panose="02020603050405020304" pitchFamily="18" charset="0"/>
              <a:buChar char="•"/>
              <a:tabLst>
                <a:tab pos="671195" algn="l"/>
                <a:tab pos="671830" algn="l"/>
              </a:tabLst>
            </a:pPr>
            <a:endParaRPr lang="en-US" sz="1800" dirty="0">
              <a:effectLst/>
              <a:latin typeface="Arial" panose="020B0604020202020204" pitchFamily="34" charset="0"/>
              <a:ea typeface="Times New Roman" panose="02020603050405020304" pitchFamily="18" charset="0"/>
            </a:endParaRPr>
          </a:p>
          <a:p>
            <a:pPr marL="0" marR="0">
              <a:spcBef>
                <a:spcPts val="5"/>
              </a:spcBef>
              <a:spcAft>
                <a:spcPts val="0"/>
              </a:spcAft>
            </a:pPr>
            <a:r>
              <a:rPr lang="en-US" sz="1800" dirty="0">
                <a:effectLst/>
                <a:latin typeface="Times New Roman" panose="02020603050405020304" pitchFamily="18"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00873DA-184C-48A3-B330-C5EE015FD480}"/>
              </a:ext>
            </a:extLst>
          </p:cNvPr>
          <p:cNvSpPr txBox="1"/>
          <p:nvPr/>
        </p:nvSpPr>
        <p:spPr>
          <a:xfrm>
            <a:off x="763437" y="2070340"/>
            <a:ext cx="10967049" cy="4201150"/>
          </a:xfrm>
          <a:prstGeom prst="rect">
            <a:avLst/>
          </a:prstGeom>
          <a:noFill/>
        </p:spPr>
        <p:txBody>
          <a:bodyPr wrap="square" rtlCol="0">
            <a:spAutoFit/>
          </a:bodyPr>
          <a:lstStyle/>
          <a:p>
            <a:pPr marL="342900" marR="0" lvl="0" indent="-342900">
              <a:lnSpc>
                <a:spcPct val="150000"/>
              </a:lnSpc>
              <a:spcBef>
                <a:spcPts val="0"/>
              </a:spcBef>
              <a:spcAft>
                <a:spcPts val="575"/>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The police department has the Blessing building emptied out for the most part. We have very few things left in the building of value. Waiting for trustee approval to remove the remaining unused property. Still trying to manage and store our records, property and equipment. Need more storage space unless we can use Bryan’s big building.</a:t>
            </a:r>
          </a:p>
          <a:p>
            <a:pPr marL="342900" marR="0" lvl="0" indent="-342900">
              <a:lnSpc>
                <a:spcPct val="150000"/>
              </a:lnSpc>
              <a:spcBef>
                <a:spcPts val="0"/>
              </a:spcBef>
              <a:spcAft>
                <a:spcPts val="575"/>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Spoke with P&amp;R radio communications on the reprogramming of our police portable and mobile radio’s. We have a total of 21 radios. Each radio programmed will cost $50.00 each. Plus, a travel charge. Total cost to police $1085.00. Waiting for a reply from P&amp;R on date they will complete this task.</a:t>
            </a:r>
          </a:p>
          <a:p>
            <a:pPr marL="342900" marR="0" lvl="0" indent="-342900">
              <a:lnSpc>
                <a:spcPct val="150000"/>
              </a:lnSpc>
              <a:spcBef>
                <a:spcPts val="0"/>
              </a:spcBef>
              <a:spcAft>
                <a:spcPts val="575"/>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The data from the radar/speed sign that was positioned on Shoreland will be turned in to Mr. Brittson pursuant to his request. Have moved the speed sign on Brophy by East Harbor due to residents complaining about cars speeding and the schools has logged complaints about the traffic congestion before and after school.  We have been monitoring and addressing the complaints.</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771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94426"/>
          </a:xfrm>
        </p:spPr>
        <p:txBody>
          <a:bodyPr>
            <a:normAutofit/>
          </a:bodyPr>
          <a:lstStyle/>
          <a:p>
            <a:pPr algn="ctr"/>
            <a:r>
              <a:rPr lang="en-US" sz="1800" dirty="0"/>
              <a:t>Zoning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61D484D6-FAAD-4675-955C-C652EEDCD3F3}"/>
              </a:ext>
            </a:extLst>
          </p:cNvPr>
          <p:cNvSpPr txBox="1"/>
          <p:nvPr/>
        </p:nvSpPr>
        <p:spPr>
          <a:xfrm>
            <a:off x="500331" y="1916444"/>
            <a:ext cx="11386868" cy="413959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Continuing to work with Lucas County Prosecutor’s office regarding property at 5420 Patriot (Whiting).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Working with property owner regarding 5952 Villamar (Ferguson).</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Continuing to work with Mark Smith at Lucas County regarding 2611 Shoreland Ave. for the runoff of rainwater to neighboring properties.</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Property at 5850 Rounding River (house fire): House demo started.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Issued the following permits:</a:t>
            </a:r>
            <a:endParaRPr lang="en-US" sz="1200" dirty="0">
              <a:effectLst/>
              <a:latin typeface="Arial" panose="020B060402020202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rPr>
              <a:t>181708 – 2606 Point Pleasant Way – Shed</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Received resident concerns for blight in multiple locations. One violation found. Notice will be sent.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Drove Township and violations noted. Notices to be sent out.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Tree damage from storms on 9/14/2021 in Brophy area still laying in public right of way. Who is responsible for clean-up?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Spoke to multiple residents about violation notices and questions on permit processes.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Continuing to follow-up with previous violations that are moving forward on mitigating.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Recommend Board issue a 4-day Resolution for the following:</a:t>
            </a:r>
            <a:endParaRPr lang="en-US" sz="1200" dirty="0">
              <a:effectLst/>
              <a:latin typeface="Arial" panose="020B060402020202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b="1" dirty="0">
                <a:effectLst/>
                <a:latin typeface="Arial" panose="020B0604020202020204" pitchFamily="34" charset="0"/>
                <a:ea typeface="Calibri" panose="020F0502020204030204" pitchFamily="34" charset="0"/>
              </a:rPr>
              <a:t>6114 </a:t>
            </a:r>
            <a:r>
              <a:rPr lang="en-US" sz="1200" b="1" dirty="0" err="1">
                <a:effectLst/>
                <a:latin typeface="Arial" panose="020B0604020202020204" pitchFamily="34" charset="0"/>
                <a:ea typeface="Calibri" panose="020F0502020204030204" pitchFamily="34" charset="0"/>
              </a:rPr>
              <a:t>Windamar</a:t>
            </a:r>
            <a:r>
              <a:rPr lang="en-US" sz="1200" b="1" dirty="0">
                <a:effectLst/>
                <a:latin typeface="Arial" panose="020B0604020202020204" pitchFamily="34" charset="0"/>
                <a:ea typeface="Calibri" panose="020F0502020204030204" pitchFamily="34" charset="0"/>
              </a:rPr>
              <a:t> (bushes overgrowing sidewalk and neighbors’ property) –</a:t>
            </a:r>
            <a:endParaRPr lang="en-US" sz="1200" dirty="0">
              <a:effectLst/>
              <a:latin typeface="Arial" panose="020B0604020202020204" pitchFamily="34"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200" b="1" dirty="0">
                <a:effectLst/>
                <a:latin typeface="Arial" panose="020B0604020202020204" pitchFamily="34" charset="0"/>
                <a:ea typeface="Calibri" panose="020F0502020204030204" pitchFamily="34" charset="0"/>
              </a:rPr>
              <a:t>1308(H): </a:t>
            </a:r>
            <a:r>
              <a:rPr lang="en-US" sz="1200" dirty="0">
                <a:effectLst/>
                <a:latin typeface="Arial" panose="020B0604020202020204" pitchFamily="34" charset="0"/>
                <a:ea typeface="Times New Roman" panose="02020603050405020304" pitchFamily="18" charset="0"/>
              </a:rPr>
              <a:t>Areas which have grass, groundcover plantings, shrubs, trees that are not kept in a healthy, neatly trimmed condition or woodpiles, skids or other burnable materials that harbor rodents, or other animal or insect infestation. Grass height must not exceed five inches. Vegetation shall not encroach on adjacent properties.</a:t>
            </a:r>
          </a:p>
          <a:p>
            <a:pPr marL="742950" marR="0" lvl="1" indent="-285750">
              <a:spcBef>
                <a:spcPts val="0"/>
              </a:spcBef>
              <a:spcAft>
                <a:spcPts val="0"/>
              </a:spcAft>
              <a:buFont typeface="Courier New" panose="02070309020205020404" pitchFamily="49" charset="0"/>
              <a:buChar char="o"/>
            </a:pPr>
            <a:r>
              <a:rPr lang="en-US" sz="1200" b="1" dirty="0">
                <a:effectLst/>
                <a:latin typeface="Arial" panose="020B0604020202020204" pitchFamily="34" charset="0"/>
                <a:ea typeface="Calibri" panose="020F0502020204030204" pitchFamily="34" charset="0"/>
              </a:rPr>
              <a:t>2356 </a:t>
            </a:r>
            <a:r>
              <a:rPr lang="en-US" sz="1200" b="1" dirty="0" err="1">
                <a:effectLst/>
                <a:latin typeface="Arial" panose="020B0604020202020204" pitchFamily="34" charset="0"/>
                <a:ea typeface="Calibri" panose="020F0502020204030204" pitchFamily="34" charset="0"/>
              </a:rPr>
              <a:t>Petee</a:t>
            </a:r>
            <a:r>
              <a:rPr lang="en-US" sz="1200" b="1" dirty="0">
                <a:effectLst/>
                <a:latin typeface="Arial" panose="020B0604020202020204" pitchFamily="34" charset="0"/>
                <a:ea typeface="Calibri" panose="020F0502020204030204" pitchFamily="34" charset="0"/>
              </a:rPr>
              <a:t> Rd. (overgrown weeds in fence and around property) – </a:t>
            </a:r>
            <a:endParaRPr lang="en-US" sz="1200" dirty="0">
              <a:effectLst/>
              <a:latin typeface="Arial" panose="020B0604020202020204" pitchFamily="34"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200" b="1" dirty="0">
                <a:effectLst/>
                <a:latin typeface="Arial" panose="020B0604020202020204" pitchFamily="34" charset="0"/>
                <a:ea typeface="Calibri" panose="020F0502020204030204" pitchFamily="34" charset="0"/>
              </a:rPr>
              <a:t>1308(H): </a:t>
            </a:r>
            <a:r>
              <a:rPr lang="en-US" sz="1200" dirty="0">
                <a:effectLst/>
                <a:latin typeface="Arial" panose="020B0604020202020204" pitchFamily="34" charset="0"/>
                <a:ea typeface="Times New Roman" panose="02020603050405020304" pitchFamily="18" charset="0"/>
              </a:rPr>
              <a:t>Areas which have grass, groundcover plantings, shrubs, trees that are not kept in a healthy, neatly trimmed condition or woodpiles, skids or other burnable materials that harbor rodents, or other animal or insect infestation. Grass height must not exceed five inches. Grass or appropriate ground cover must be used in all normally landscaped areas of the property. Vegetation shall not encroach on adjacent properties.</a:t>
            </a:r>
          </a:p>
          <a:p>
            <a:pPr marL="1371600" marR="0">
              <a:spcBef>
                <a:spcPts val="0"/>
              </a:spcBef>
              <a:spcAft>
                <a:spcPts val="0"/>
              </a:spcAft>
            </a:pPr>
            <a:r>
              <a:rPr lang="en-US" sz="1200" b="1" dirty="0">
                <a:effectLst/>
                <a:latin typeface="Arial" panose="020B0604020202020204" pitchFamily="34" charset="0"/>
                <a:ea typeface="Calibri" panose="020F0502020204030204" pitchFamily="34" charset="0"/>
              </a:rPr>
              <a:t> </a:t>
            </a:r>
            <a:endParaRPr lang="en-US" sz="1200" dirty="0">
              <a:effectLst/>
              <a:latin typeface="Arial" panose="020B0604020202020204" pitchFamily="34" charset="0"/>
              <a:ea typeface="Times New Roman" panose="02020603050405020304" pitchFamily="18" charset="0"/>
            </a:endParaRPr>
          </a:p>
          <a:p>
            <a:pPr marL="1371600" marR="0">
              <a:spcBef>
                <a:spcPts val="0"/>
              </a:spcBef>
              <a:spcAft>
                <a:spcPts val="0"/>
              </a:spcAft>
            </a:pPr>
            <a:r>
              <a:rPr lang="en-US" sz="1100" b="1" dirty="0">
                <a:effectLst/>
                <a:latin typeface="Arial" panose="020B0604020202020204" pitchFamily="34" charset="0"/>
                <a:ea typeface="Calibri" panose="020F0502020204030204" pitchFamily="34" charset="0"/>
              </a:rPr>
              <a:t> </a:t>
            </a:r>
            <a:endParaRPr lang="en-US" sz="1100" dirty="0">
              <a:effectLst/>
              <a:latin typeface="Arial" panose="020B0604020202020204" pitchFamily="34" charset="0"/>
              <a:ea typeface="Times New Roman" panose="02020603050405020304" pitchFamily="18" charset="0"/>
            </a:endParaRPr>
          </a:p>
        </p:txBody>
      </p:sp>
      <p:sp>
        <p:nvSpPr>
          <p:cNvPr id="7" name="Footer Placeholder 6">
            <a:extLst>
              <a:ext uri="{FF2B5EF4-FFF2-40B4-BE49-F238E27FC236}">
                <a16:creationId xmlns:a16="http://schemas.microsoft.com/office/drawing/2014/main" id="{B611B67D-395A-4D3C-AC6C-AD400E9DD860}"/>
              </a:ext>
            </a:extLst>
          </p:cNvPr>
          <p:cNvSpPr>
            <a:spLocks noGrp="1"/>
          </p:cNvSpPr>
          <p:nvPr>
            <p:ph type="ftr" sz="quarter" idx="11"/>
          </p:nvPr>
        </p:nvSpPr>
        <p:spPr/>
        <p:txBody>
          <a:bodyPr/>
          <a:lstStyle/>
          <a:p>
            <a:r>
              <a:rPr lang="en-US" dirty="0"/>
              <a:t> September 28, 2021 </a:t>
            </a:r>
          </a:p>
        </p:txBody>
      </p:sp>
      <p:sp>
        <p:nvSpPr>
          <p:cNvPr id="8" name="Slide Number Placeholder 7">
            <a:extLst>
              <a:ext uri="{FF2B5EF4-FFF2-40B4-BE49-F238E27FC236}">
                <a16:creationId xmlns:a16="http://schemas.microsoft.com/office/drawing/2014/main" id="{B88CE6BC-98B2-4839-95DC-AEAA595AA702}"/>
              </a:ext>
            </a:extLst>
          </p:cNvPr>
          <p:cNvSpPr>
            <a:spLocks noGrp="1"/>
          </p:cNvSpPr>
          <p:nvPr>
            <p:ph type="sldNum" sz="quarter" idx="12"/>
          </p:nvPr>
        </p:nvSpPr>
        <p:spPr/>
        <p:txBody>
          <a:bodyPr/>
          <a:lstStyle/>
          <a:p>
            <a:fld id="{F4605607-4D65-4710-A629-CB9E8549A75A}" type="slidenum">
              <a:rPr lang="en-US" smtClean="0"/>
              <a:t>11</a:t>
            </a:fld>
            <a:endParaRPr lang="en-US"/>
          </a:p>
        </p:txBody>
      </p:sp>
    </p:spTree>
    <p:extLst>
      <p:ext uri="{BB962C8B-B14F-4D97-AF65-F5344CB8AC3E}">
        <p14:creationId xmlns:p14="http://schemas.microsoft.com/office/powerpoint/2010/main" val="405248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80690" y="1444925"/>
            <a:ext cx="10515600" cy="751935"/>
          </a:xfrm>
        </p:spPr>
        <p:txBody>
          <a:bodyPr>
            <a:normAutofit/>
          </a:bodyPr>
          <a:lstStyle/>
          <a:p>
            <a:pPr algn="ctr"/>
            <a:r>
              <a:rPr lang="en-US" sz="3200" dirty="0"/>
              <a:t>New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7" name="TextBox 6">
            <a:extLst>
              <a:ext uri="{FF2B5EF4-FFF2-40B4-BE49-F238E27FC236}">
                <a16:creationId xmlns:a16="http://schemas.microsoft.com/office/drawing/2014/main" id="{8EF62375-BF56-4816-B4F6-88EA519F8E70}"/>
              </a:ext>
            </a:extLst>
          </p:cNvPr>
          <p:cNvSpPr txBox="1"/>
          <p:nvPr/>
        </p:nvSpPr>
        <p:spPr>
          <a:xfrm>
            <a:off x="943154" y="2288959"/>
            <a:ext cx="10443714" cy="800219"/>
          </a:xfrm>
          <a:prstGeom prst="rect">
            <a:avLst/>
          </a:prstGeom>
          <a:noFill/>
        </p:spPr>
        <p:txBody>
          <a:bodyPr wrap="square" rtlCol="0">
            <a:spAutoFit/>
          </a:bodyPr>
          <a:lstStyle/>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Motion for the BOE to use our location for elections.</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 </a:t>
            </a:r>
          </a:p>
          <a:p>
            <a:pPr marL="285750" indent="-285750">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56B30801-C135-4B84-AD24-E3D7C42DEDAC}"/>
              </a:ext>
            </a:extLst>
          </p:cNvPr>
          <p:cNvSpPr>
            <a:spLocks noGrp="1"/>
          </p:cNvSpPr>
          <p:nvPr>
            <p:ph type="ftr" sz="quarter" idx="11"/>
          </p:nvPr>
        </p:nvSpPr>
        <p:spPr/>
        <p:txBody>
          <a:bodyPr/>
          <a:lstStyle/>
          <a:p>
            <a:r>
              <a:rPr lang="en-US" dirty="0"/>
              <a:t> September 28, 2021 </a:t>
            </a:r>
          </a:p>
        </p:txBody>
      </p:sp>
      <p:sp>
        <p:nvSpPr>
          <p:cNvPr id="4" name="Slide Number Placeholder 3">
            <a:extLst>
              <a:ext uri="{FF2B5EF4-FFF2-40B4-BE49-F238E27FC236}">
                <a16:creationId xmlns:a16="http://schemas.microsoft.com/office/drawing/2014/main" id="{652113D2-EC4F-4562-A2F2-80228EAE6B8E}"/>
              </a:ext>
            </a:extLst>
          </p:cNvPr>
          <p:cNvSpPr>
            <a:spLocks noGrp="1"/>
          </p:cNvSpPr>
          <p:nvPr>
            <p:ph type="sldNum" sz="quarter" idx="12"/>
          </p:nvPr>
        </p:nvSpPr>
        <p:spPr/>
        <p:txBody>
          <a:bodyPr/>
          <a:lstStyle/>
          <a:p>
            <a:fld id="{F4605607-4D65-4710-A629-CB9E8549A75A}" type="slidenum">
              <a:rPr lang="en-US" smtClean="0"/>
              <a:t>12</a:t>
            </a:fld>
            <a:endParaRPr lang="en-US"/>
          </a:p>
        </p:txBody>
      </p:sp>
    </p:spTree>
    <p:extLst>
      <p:ext uri="{BB962C8B-B14F-4D97-AF65-F5344CB8AC3E}">
        <p14:creationId xmlns:p14="http://schemas.microsoft.com/office/powerpoint/2010/main" val="184689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11679" y="1444925"/>
            <a:ext cx="10515600" cy="901460"/>
          </a:xfrm>
        </p:spPr>
        <p:txBody>
          <a:bodyPr>
            <a:normAutofit/>
          </a:bodyPr>
          <a:lstStyle/>
          <a:p>
            <a:pPr algn="ctr"/>
            <a:r>
              <a:rPr lang="en-US" sz="3200" dirty="0"/>
              <a:t>Old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7637" y="416225"/>
            <a:ext cx="4238625" cy="1028700"/>
          </a:xfrm>
        </p:spPr>
      </p:pic>
      <p:sp>
        <p:nvSpPr>
          <p:cNvPr id="3" name="TextBox 2">
            <a:extLst>
              <a:ext uri="{FF2B5EF4-FFF2-40B4-BE49-F238E27FC236}">
                <a16:creationId xmlns:a16="http://schemas.microsoft.com/office/drawing/2014/main" id="{D8B1016C-C5F4-4884-9CB0-1B9003290E9E}"/>
              </a:ext>
            </a:extLst>
          </p:cNvPr>
          <p:cNvSpPr txBox="1"/>
          <p:nvPr/>
        </p:nvSpPr>
        <p:spPr>
          <a:xfrm>
            <a:off x="592349" y="2346386"/>
            <a:ext cx="11605402" cy="515525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Update on status of </a:t>
            </a:r>
            <a:r>
              <a:rPr lang="en-US" sz="1400" dirty="0" err="1">
                <a:latin typeface="Arial" panose="020B0604020202020204" pitchFamily="34" charset="0"/>
                <a:cs typeface="Arial" panose="020B0604020202020204" pitchFamily="34" charset="0"/>
              </a:rPr>
              <a:t>Lexipole</a:t>
            </a:r>
            <a:r>
              <a:rPr lang="en-US" sz="1400" dirty="0">
                <a:latin typeface="Arial" panose="020B0604020202020204" pitchFamily="34" charset="0"/>
                <a:cs typeface="Arial" panose="020B0604020202020204" pitchFamily="34" charset="0"/>
              </a:rPr>
              <a:t> for Fire &amp; Police.   Installation date of extended to November 15, 2021.  </a:t>
            </a:r>
          </a:p>
          <a:p>
            <a:pPr marL="285750" indent="-285750">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O</a:t>
            </a: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nline </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payment system for fines, park rental, permits.</a:t>
            </a: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Discuss ARP funds - amount, timing, use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Doug Whiting property update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911 Consolidation update</a:t>
            </a: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Cost to repair Creekside road - options - timeline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D</a:t>
            </a:r>
            <a:r>
              <a:rPr lang="en-US" sz="1400" dirty="0">
                <a:effectLst/>
                <a:latin typeface="Arial" panose="020B0604020202020204" pitchFamily="34" charset="0"/>
                <a:ea typeface="Times New Roman" panose="02020603050405020304" pitchFamily="18" charset="0"/>
                <a:cs typeface="Arial" panose="020B0604020202020204" pitchFamily="34" charset="0"/>
              </a:rPr>
              <a:t>etermined how to split bills for certain shared services, supplies &amp; space at our new location.  Will wait for a couple of cycles of </a:t>
            </a:r>
            <a:r>
              <a:rPr lang="en-US" sz="1400" dirty="0">
                <a:latin typeface="Arial" panose="020B0604020202020204" pitchFamily="34" charset="0"/>
                <a:ea typeface="Times New Roman" panose="02020603050405020304" pitchFamily="18" charset="0"/>
                <a:cs typeface="Arial" panose="020B0604020202020204" pitchFamily="34" charset="0"/>
              </a:rPr>
              <a:t> bills.</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Grass Cutting property that isn’t Townships responsibility</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Audit responses</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Police Budget </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2022 Budget Dec 31st</a:t>
            </a:r>
          </a:p>
          <a:p>
            <a:pPr marL="285750" indent="-285750">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ODOT grant – status</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Changing the requirements around AUX officers - it's an investment but we need them to complete training in so many months</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part time officers - there should be a minimum worked each month to stay on as PT</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hiring for roads crew - seasonal staff for grass cutting OR the cost to bid out if we don't have the man power</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where are we at with road repairs and pot hole repairs etc... Street cleaning?</a:t>
            </a:r>
          </a:p>
          <a:p>
            <a:pPr marL="285750" indent="-285750">
              <a:buFont typeface="Arial" panose="020B0604020202020204" pitchFamily="34" charset="0"/>
              <a:buChar char="•"/>
            </a:pPr>
            <a:endParaRPr lang="en-US" sz="1400" kern="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US" sz="1400" kern="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endParaRPr lang="en-US" sz="1100"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600" dirty="0"/>
          </a:p>
        </p:txBody>
      </p:sp>
      <p:sp>
        <p:nvSpPr>
          <p:cNvPr id="4" name="Footer Placeholder 3">
            <a:extLst>
              <a:ext uri="{FF2B5EF4-FFF2-40B4-BE49-F238E27FC236}">
                <a16:creationId xmlns:a16="http://schemas.microsoft.com/office/drawing/2014/main" id="{BC3BFDA5-A3DA-4C3D-BE9A-D001AC619AEE}"/>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89655DBC-9E54-47D7-9498-DC7379117015}"/>
              </a:ext>
            </a:extLst>
          </p:cNvPr>
          <p:cNvSpPr>
            <a:spLocks noGrp="1"/>
          </p:cNvSpPr>
          <p:nvPr>
            <p:ph type="sldNum" sz="quarter" idx="12"/>
          </p:nvPr>
        </p:nvSpPr>
        <p:spPr/>
        <p:txBody>
          <a:bodyPr/>
          <a:lstStyle/>
          <a:p>
            <a:fld id="{F4605607-4D65-4710-A629-CB9E8549A75A}" type="slidenum">
              <a:rPr lang="en-US" smtClean="0"/>
              <a:t>13</a:t>
            </a:fld>
            <a:endParaRPr lang="en-US"/>
          </a:p>
        </p:txBody>
      </p:sp>
    </p:spTree>
    <p:extLst>
      <p:ext uri="{BB962C8B-B14F-4D97-AF65-F5344CB8AC3E}">
        <p14:creationId xmlns:p14="http://schemas.microsoft.com/office/powerpoint/2010/main" val="1497096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September 28,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14</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96528"/>
            <a:ext cx="11783683" cy="4845237"/>
          </a:xfrm>
          <a:prstGeom prst="rect">
            <a:avLst/>
          </a:prstGeom>
          <a:noFill/>
        </p:spPr>
        <p:txBody>
          <a:bodyPr wrap="square" rtlCol="0">
            <a:spAutoFit/>
          </a:bodyPr>
          <a:lstStyle/>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UPDATES ON PRIORITY TASKS</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Blessing building</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Mark is working on getting three quotes for repairs and remodel</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We did have interest in buying just the building – not ready to entertain an offer  </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Once we have the quotes back, we will evaluate and look at all options and make a decision keeping the needs of the entire township in mind and future expenses </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LEXIPOL – Policies and Procedures</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Leo is the project manager</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He is working on the admin side and working with Fire and Police to get their information in the system timely</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Goal is to have this approved and in compliance by the end of the year  </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911 Consolidation – 80k</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Looking at ways to cut cost for Police and Fire departments</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Evaluated all expenses and cut where we could</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Department heads manage their own budgets to determine where they can save</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Consolidated into one space helps </a:t>
            </a:r>
          </a:p>
        </p:txBody>
      </p:sp>
    </p:spTree>
    <p:extLst>
      <p:ext uri="{BB962C8B-B14F-4D97-AF65-F5344CB8AC3E}">
        <p14:creationId xmlns:p14="http://schemas.microsoft.com/office/powerpoint/2010/main" val="1759780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September 28,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15</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357222"/>
            <a:ext cx="11783683" cy="5456109"/>
          </a:xfrm>
          <a:prstGeom prst="rect">
            <a:avLst/>
          </a:prstGeom>
          <a:noFill/>
        </p:spPr>
        <p:txBody>
          <a:bodyPr wrap="square" rtlCol="0">
            <a:spAutoFit/>
          </a:bodyPr>
          <a:lstStyle/>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Villamar Park</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Waiting on benches and picnic tables to be delivered. 8/5/2021 items have shipped may have early next week.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is working on sponsors/grants/ARP funds for pavilion and concrete work.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Opportunity being discussed with residents regarding connecting property purchase - waiting on legal counsel to see if ARP funds can be used before it’s discussed again.  Owner called the township office to talk to a trustee. Kellie called the owner back and he was interested in selling the property next to the park to the township. Kellie took the information to the other trustees in executive session.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Keep Toledo Lucas County Beautiful grant for plantings – Kellie is working with them on design – once complete it will be shown to all three trustees for approval and work will be complete in the fall after a cleanup event. Dates not finalized yet. </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Roads – Creekside project</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Cost around 800k and has been discussed this year with the county and may be able to get 50% paid for</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is working with legal counsel to see if some or all or the project can be covered with ARP Funds</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has spoken to Shelly regarding current financing and when it ends – need to discuss if we need financing – how long can we go and what would the payments be</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Recent OTA newsletter included an ODOT grant to townships for roads project. We are researching. </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Whiting Property</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Tom </a:t>
            </a:r>
            <a:r>
              <a:rPr lang="en-US" sz="900" b="1" kern="0" dirty="0" err="1">
                <a:effectLst/>
                <a:latin typeface="Arial" panose="020B0604020202020204" pitchFamily="34" charset="0"/>
                <a:ea typeface="Times New Roman" panose="02020603050405020304" pitchFamily="18" charset="0"/>
                <a:cs typeface="Arial" panose="020B0604020202020204" pitchFamily="34" charset="0"/>
              </a:rPr>
              <a:t>Yunker</a:t>
            </a:r>
            <a:r>
              <a:rPr lang="en-US" sz="900" b="1" kern="0" dirty="0">
                <a:effectLst/>
                <a:latin typeface="Arial" panose="020B0604020202020204" pitchFamily="34" charset="0"/>
                <a:ea typeface="Times New Roman" panose="02020603050405020304" pitchFamily="18" charset="0"/>
                <a:cs typeface="Arial" panose="020B0604020202020204" pitchFamily="34" charset="0"/>
              </a:rPr>
              <a:t> &amp; </a:t>
            </a:r>
            <a:r>
              <a:rPr lang="en-US" sz="900" b="1" kern="0" dirty="0">
                <a:latin typeface="Arial" panose="020B0604020202020204" pitchFamily="34" charset="0"/>
                <a:ea typeface="Times New Roman" panose="02020603050405020304" pitchFamily="18" charset="0"/>
                <a:cs typeface="Arial" panose="020B0604020202020204" pitchFamily="34" charset="0"/>
              </a:rPr>
              <a:t>Leo Brittson are</a:t>
            </a:r>
            <a:r>
              <a:rPr lang="en-US" sz="900" b="1" kern="0" dirty="0">
                <a:effectLst/>
                <a:latin typeface="Arial" panose="020B0604020202020204" pitchFamily="34" charset="0"/>
                <a:ea typeface="Times New Roman" panose="02020603050405020304" pitchFamily="18" charset="0"/>
                <a:cs typeface="Arial" panose="020B0604020202020204" pitchFamily="34" charset="0"/>
              </a:rPr>
              <a:t> working with legal counsel</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Once we know the proper way to handle, we will move forward</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5952 Villamar Property</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Tom is working on zoning violations</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contacted the health department, county commissioners, legal counsel. Health department cannot do anything. Fire Department has some authority so working with Ron Kay </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Auditor cannot do anything because taxes are current </a:t>
            </a:r>
            <a:endParaRPr lang="en-US" sz="9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2377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September 28,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16</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33267"/>
            <a:ext cx="11783683" cy="4524315"/>
          </a:xfrm>
          <a:prstGeom prst="rect">
            <a:avLst/>
          </a:prstGeom>
          <a:noFill/>
        </p:spPr>
        <p:txBody>
          <a:bodyPr wrap="square" rtlCol="0">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pprove Supplemental Appropriations, Blanket Certificates, Purchase Orders and Check numbers 48991 to 49014 and electronic payments numbered 350 to 380 totaling $52,894.25.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t>
            </a:r>
            <a:r>
              <a:rPr lang="en-US" dirty="0">
                <a:latin typeface="Calibri" panose="020F0502020204030204" pitchFamily="34" charset="0"/>
                <a:ea typeface="Calibri" panose="020F0502020204030204" pitchFamily="34" charset="0"/>
              </a:rPr>
              <a:t>9,207.24</a:t>
            </a:r>
            <a:r>
              <a:rPr lang="en-US" sz="1800" dirty="0">
                <a:effectLst/>
                <a:latin typeface="Calibri" panose="020F0502020204030204" pitchFamily="34" charset="0"/>
                <a:ea typeface="Calibri" panose="020F0502020204030204" pitchFamily="34" charset="0"/>
              </a:rPr>
              <a:t> for Accounting</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t>
            </a:r>
            <a:r>
              <a:rPr lang="en-US" dirty="0">
                <a:latin typeface="Calibri" panose="020F0502020204030204" pitchFamily="34" charset="0"/>
                <a:ea typeface="Calibri" panose="020F0502020204030204" pitchFamily="34" charset="0"/>
              </a:rPr>
              <a:t>43,687.01</a:t>
            </a:r>
            <a:r>
              <a:rPr lang="en-US" sz="1800" dirty="0">
                <a:effectLst/>
                <a:latin typeface="Calibri" panose="020F0502020204030204" pitchFamily="34" charset="0"/>
                <a:ea typeface="Calibri" panose="020F0502020204030204" pitchFamily="34" charset="0"/>
              </a:rPr>
              <a:t> for Payroll.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Open the floor for Questions or Comments 3 minutes per person. </a:t>
            </a:r>
          </a:p>
        </p:txBody>
      </p:sp>
    </p:spTree>
    <p:extLst>
      <p:ext uri="{BB962C8B-B14F-4D97-AF65-F5344CB8AC3E}">
        <p14:creationId xmlns:p14="http://schemas.microsoft.com/office/powerpoint/2010/main" val="401133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924973"/>
          </a:xfrm>
        </p:spPr>
        <p:txBody>
          <a:bodyPr>
            <a:normAutofit/>
          </a:bodyPr>
          <a:lstStyle/>
          <a:p>
            <a:r>
              <a:rPr lang="en-US" sz="2800" dirty="0"/>
              <a:t>Agenda for September 28, 2021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2340635"/>
            <a:ext cx="9144000" cy="3991154"/>
          </a:xfrm>
        </p:spPr>
        <p:txBody>
          <a:bodyPr>
            <a:normAutofit/>
          </a:bodyPr>
          <a:lstStyle/>
          <a:p>
            <a:pPr marL="285750" indent="-285750" algn="l">
              <a:buFont typeface="Arial" panose="020B0604020202020204" pitchFamily="34" charset="0"/>
              <a:buChar char="•"/>
            </a:pP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endParaRPr lang="en-US" sz="1800" b="1" kern="50" dirty="0">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Open Meeting</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Pledge of Allegiance</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Roll Call:</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MINUTES</a:t>
            </a:r>
            <a:r>
              <a:rPr lang="en-US" sz="1800" kern="50" dirty="0">
                <a:effectLst/>
                <a:latin typeface="Arial" panose="020B0604020202020204" pitchFamily="34" charset="0"/>
                <a:ea typeface="SimSun" panose="02010600030101010101" pitchFamily="2" charset="-122"/>
                <a:cs typeface="Mangal" panose="02040503050203030202" pitchFamily="18" charset="0"/>
              </a:rPr>
              <a:t>:  Motion to approve Minutes </a:t>
            </a:r>
            <a:r>
              <a:rPr lang="en-US" sz="1800" kern="50">
                <a:effectLst/>
                <a:latin typeface="Arial" panose="020B0604020202020204" pitchFamily="34" charset="0"/>
                <a:ea typeface="SimSun" panose="02010600030101010101" pitchFamily="2" charset="-122"/>
                <a:cs typeface="Mangal" panose="02040503050203030202" pitchFamily="18" charset="0"/>
              </a:rPr>
              <a:t>for September 14, </a:t>
            </a:r>
            <a:r>
              <a:rPr lang="en-US" sz="1800" kern="50" dirty="0">
                <a:effectLst/>
                <a:latin typeface="Arial" panose="020B0604020202020204" pitchFamily="34" charset="0"/>
                <a:ea typeface="SimSun" panose="02010600030101010101" pitchFamily="2" charset="-122"/>
                <a:cs typeface="Mangal" panose="02040503050203030202" pitchFamily="18" charset="0"/>
              </a:rPr>
              <a:t>of 2021</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Announcements/Reports:</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Please remember full departme</a:t>
            </a:r>
            <a:r>
              <a:rPr lang="en-US" sz="1800" b="1" kern="50" dirty="0">
                <a:latin typeface="Arial" panose="020B0604020202020204" pitchFamily="34" charset="0"/>
                <a:ea typeface="SimSun" panose="02010600030101010101" pitchFamily="2" charset="-122"/>
              </a:rPr>
              <a:t>nt reports are available on our website</a:t>
            </a:r>
          </a:p>
          <a:p>
            <a:pPr marL="285750" indent="-285750">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WWW.Washington-twp.com</a:t>
            </a:r>
          </a:p>
          <a:p>
            <a:pPr marL="285750" indent="-285750" algn="l">
              <a:buFont typeface="Arial" panose="020B0604020202020204" pitchFamily="34" charset="0"/>
              <a:buChar char="•"/>
            </a:pPr>
            <a:endParaRPr lang="en-US" sz="1800" kern="50" dirty="0">
              <a:effectLst/>
              <a:latin typeface="Times New Roman" panose="02020603050405020304" pitchFamily="18" charset="0"/>
              <a:ea typeface="SimSun" panose="02010600030101010101" pitchFamily="2" charset="-122"/>
              <a:cs typeface="Mangal" panose="02040503050203030202" pitchFamily="18" charset="0"/>
            </a:endParaRPr>
          </a:p>
          <a:p>
            <a:endParaRPr lang="en-US" dirty="0"/>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336" y="460076"/>
            <a:ext cx="4598104" cy="1115944"/>
          </a:xfrm>
          <a:prstGeom prst="rect">
            <a:avLst/>
          </a:prstGeom>
        </p:spPr>
      </p:pic>
      <p:sp>
        <p:nvSpPr>
          <p:cNvPr id="4" name="Footer Placeholder 3">
            <a:extLst>
              <a:ext uri="{FF2B5EF4-FFF2-40B4-BE49-F238E27FC236}">
                <a16:creationId xmlns:a16="http://schemas.microsoft.com/office/drawing/2014/main" id="{26E2BF51-D5B1-488B-956B-B880ABC18C02}"/>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A79E96D4-241A-400A-9FC9-1D679FB2E61B}"/>
              </a:ext>
            </a:extLst>
          </p:cNvPr>
          <p:cNvSpPr>
            <a:spLocks noGrp="1"/>
          </p:cNvSpPr>
          <p:nvPr>
            <p:ph type="sldNum" sz="quarter" idx="12"/>
          </p:nvPr>
        </p:nvSpPr>
        <p:spPr/>
        <p:txBody>
          <a:bodyPr/>
          <a:lstStyle/>
          <a:p>
            <a:fld id="{F4605607-4D65-4710-A629-CB9E8549A75A}" type="slidenum">
              <a:rPr lang="en-US" smtClean="0"/>
              <a:t>2</a:t>
            </a:fld>
            <a:endParaRPr lang="en-US"/>
          </a:p>
        </p:txBody>
      </p:sp>
    </p:spTree>
    <p:extLst>
      <p:ext uri="{BB962C8B-B14F-4D97-AF65-F5344CB8AC3E}">
        <p14:creationId xmlns:p14="http://schemas.microsoft.com/office/powerpoint/2010/main" val="1210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Trustee-Leo</a:t>
            </a:r>
            <a:endParaRPr lang="en-US" dirty="0"/>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4D6DB004-E2FA-4FA4-84E7-B74A1A9D4567}"/>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5F6B45E5-8293-4C1A-81D7-D14EA7941D90}"/>
              </a:ext>
            </a:extLst>
          </p:cNvPr>
          <p:cNvSpPr>
            <a:spLocks noGrp="1"/>
          </p:cNvSpPr>
          <p:nvPr>
            <p:ph type="sldNum" sz="quarter" idx="12"/>
          </p:nvPr>
        </p:nvSpPr>
        <p:spPr/>
        <p:txBody>
          <a:bodyPr/>
          <a:lstStyle/>
          <a:p>
            <a:fld id="{F4605607-4D65-4710-A629-CB9E8549A75A}" type="slidenum">
              <a:rPr lang="en-US" smtClean="0"/>
              <a:t>3</a:t>
            </a:fld>
            <a:endParaRPr lang="en-US"/>
          </a:p>
        </p:txBody>
      </p:sp>
      <p:sp>
        <p:nvSpPr>
          <p:cNvPr id="3" name="TextBox 2">
            <a:extLst>
              <a:ext uri="{FF2B5EF4-FFF2-40B4-BE49-F238E27FC236}">
                <a16:creationId xmlns:a16="http://schemas.microsoft.com/office/drawing/2014/main" id="{8D824F20-58D8-4A8C-8C73-BD0711E842EF}"/>
              </a:ext>
            </a:extLst>
          </p:cNvPr>
          <p:cNvSpPr txBox="1"/>
          <p:nvPr/>
        </p:nvSpPr>
        <p:spPr>
          <a:xfrm>
            <a:off x="448574" y="2225615"/>
            <a:ext cx="11254596" cy="5859681"/>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Completed Lexipol they are formatting and then will be ready for approval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House at 5850 Shoreland is being taken down and cleaned 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Blight calls and showing up at my office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Web-site updates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Continued Working with Eric Hart on project to put logs on excel 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Obtained Static IP address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Continue working with Bryon to setup his building after sale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Talked to owner about completing construction at 2727 Shoreland open issue since 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Multiple discussions with Prosecutor about on going issues in Township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Working on cleaning out Blessing building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Reviewing budget 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Continue to monitor 911 consolidation and what it will mean for Township going forward.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Preparing final answers for audit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100" dirty="0"/>
          </a:p>
        </p:txBody>
      </p:sp>
    </p:spTree>
    <p:extLst>
      <p:ext uri="{BB962C8B-B14F-4D97-AF65-F5344CB8AC3E}">
        <p14:creationId xmlns:p14="http://schemas.microsoft.com/office/powerpoint/2010/main" val="9219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632604" y="2015610"/>
            <a:ext cx="11927456" cy="5567165"/>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Reached out to legal counsel for the wording on the resolution. Was told the motion was sufficient and will not need a resolution until we except an offer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Sent the bid package to legal counsel to review prior to adding it to the website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Created a timeline for the Blessing Building. I went back to 2017 – 2021. 2017 small projects noted and approved to get quotes 12/21/17 meeting for a roof and lighting then zero in minutes until 2/20/2020.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Meeting with a task force helping with ideas for funding on 911  </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Reviewed and came up with a reply to the audit findings </a:t>
            </a: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Reply to finding 2020-001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In 2021, Washington Township added new processes and procedures,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including a final review of the financial statements and notes to the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financial statements by the Fiscal Officer and Board of Trustees, to</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help identify and correct errors and omissions. Washington Township has created new reports which are shared with the department heads to also review. The Fiscal Officer will review Ohio Auditor of State Audit</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Bulletin 2011-004 for guidance on GASB Statement No. 54.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Replying to finding 2020-002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dirty="0">
                <a:solidFill>
                  <a:srgbClr val="2C363A"/>
                </a:solidFill>
                <a:effectLst/>
                <a:latin typeface="Arial" panose="020B0604020202020204" pitchFamily="34" charset="0"/>
                <a:ea typeface="Times New Roman" panose="02020603050405020304" pitchFamily="18" charset="0"/>
                <a:cs typeface="Arial" panose="020B0604020202020204" pitchFamily="34" charset="0"/>
              </a:rPr>
              <a:t>Washington Township will implement procedures to compare appropriations to estimated resources and ensure adequate resources are available going forward. The Fiscal Officer of Washington Township will submit an amended certificate of estimated resources to the budget commission for certification if applicable for 2021. If the resources are not available to cover the appropriations, an amendment to the appropriation resolution will be passed by the Board of Trustees to reduce the appropriations.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50" dirty="0">
              <a:effectLst/>
              <a:latin typeface="Arial" panose="020B0604020202020204" pitchFamily="34" charset="0"/>
              <a:ea typeface="Arial" panose="020B0604020202020204" pitchFamily="34" charset="0"/>
            </a:endParaRPr>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 September 28, 2021 </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4</a:t>
            </a:fld>
            <a:endParaRPr lang="en-US"/>
          </a:p>
        </p:txBody>
      </p:sp>
    </p:spTree>
    <p:extLst>
      <p:ext uri="{BB962C8B-B14F-4D97-AF65-F5344CB8AC3E}">
        <p14:creationId xmlns:p14="http://schemas.microsoft.com/office/powerpoint/2010/main" val="18530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632604" y="2015610"/>
            <a:ext cx="11927456" cy="4291816"/>
          </a:xfrm>
          <a:prstGeom prst="rect">
            <a:avLst/>
          </a:prstGeom>
          <a:noFill/>
        </p:spPr>
        <p:txBody>
          <a:bodyPr wrap="square" rtlCol="0">
            <a:spAutoFit/>
          </a:bodyPr>
          <a:lstStyle/>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000" b="1" dirty="0">
                <a:effectLst/>
                <a:latin typeface="Arial" panose="020B0604020202020204" pitchFamily="34" charset="0"/>
                <a:ea typeface="Calibri" panose="020F0502020204030204" pitchFamily="34" charset="0"/>
                <a:cs typeface="Arial" panose="020B0604020202020204" pitchFamily="34" charset="0"/>
              </a:rPr>
              <a:t>Timeline – 2017 - 2021</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3/11/2017 – Bryon recommended </a:t>
            </a:r>
            <a:r>
              <a:rPr lang="en-US" sz="1000" dirty="0" err="1">
                <a:effectLst/>
                <a:latin typeface="Arial" panose="020B0604020202020204" pitchFamily="34" charset="0"/>
                <a:ea typeface="Calibri" panose="020F0502020204030204" pitchFamily="34" charset="0"/>
                <a:cs typeface="Arial" panose="020B0604020202020204" pitchFamily="34" charset="0"/>
              </a:rPr>
              <a:t>Ejhinger</a:t>
            </a:r>
            <a:r>
              <a:rPr lang="en-US" sz="1000" dirty="0">
                <a:effectLst/>
                <a:latin typeface="Arial" panose="020B0604020202020204" pitchFamily="34" charset="0"/>
                <a:ea typeface="Calibri" panose="020F0502020204030204" pitchFamily="34" charset="0"/>
                <a:cs typeface="Arial" panose="020B0604020202020204" pitchFamily="34" charset="0"/>
              </a:rPr>
              <a:t> climate control for Township Hall AND Shelter house $1,120 it was approved (Ken, Joanne, Denise)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7/20/2017 – approved a new front door with window and approved intercom phone system for township hall (Ken, Joanne, Denise)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8/17/2017 – Denise Rex – waiting on another bid for an awning at Blessing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9/17/2017 – Ken Kay reported back parking lot repaved at Blessing along with Fire Station repaved and striped.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12/21/2017 – approve for Bryon and Chris to get a quote on roof and lighting repair – could not find anything noted in the minutes 2018 regarding the actual quotes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2018 – minutes- nothing noted on quotes or spending on Blessing building throughout the year (Ken, Joanne, Jerry)</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2019- minutes – nothing noted on quotes or spending on Blessing building throughout the year (Ken, Joanne, Jerry) (Leo appointed in November of 2019 to replace Ken)</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2/20/2020 – Jerry brings up repairs and maintenance of the township building – needs carpet – roof – and bathrooms a priority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9/17/2020 – Jerry Mayfield motioned to fix roof for 62k – no second – Kellie Schlachter asked for a full assessment before spending any money on the Blessing building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12/17/2020 – Jerry in brought up in the minutes that the roof continues to leak – Bryon went on roof and sealed gutters where cracks were and caused leaking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1/15/2021- Chief Kaiser brought up concerns of mold, roof leaking, and safety of our employees at the Blessing Building – the garage was then closed and roped off with cones – Leo called Seagate Inspections for an assessment proposal and other who did not return calls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1/20/2021- Received Seagate proposal quote– Special meeting to move forward with the assessment  </a:t>
            </a:r>
          </a:p>
          <a:p>
            <a:endParaRPr lang="en-US" sz="1050" dirty="0">
              <a:effectLst/>
              <a:latin typeface="Arial" panose="020B0604020202020204" pitchFamily="34" charset="0"/>
              <a:ea typeface="Arial" panose="020B0604020202020204" pitchFamily="34" charset="0"/>
            </a:endParaRPr>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 September 28, 2021 </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5</a:t>
            </a:fld>
            <a:endParaRPr lang="en-US"/>
          </a:p>
        </p:txBody>
      </p:sp>
    </p:spTree>
    <p:extLst>
      <p:ext uri="{BB962C8B-B14F-4D97-AF65-F5344CB8AC3E}">
        <p14:creationId xmlns:p14="http://schemas.microsoft.com/office/powerpoint/2010/main" val="18039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86440" y="672860"/>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632604" y="2015610"/>
            <a:ext cx="11927456" cy="5788251"/>
          </a:xfrm>
          <a:prstGeom prst="rect">
            <a:avLst/>
          </a:prstGeom>
          <a:noFill/>
        </p:spPr>
        <p:txBody>
          <a:bodyPr wrap="square" rtlCol="0">
            <a:spAutoFit/>
          </a:bodyPr>
          <a:lstStyle/>
          <a:p>
            <a:pPr marL="0" marR="0">
              <a:lnSpc>
                <a:spcPct val="107000"/>
              </a:lnSpc>
              <a:spcBef>
                <a:spcPts val="0"/>
              </a:spcBef>
              <a:spcAft>
                <a:spcPts val="800"/>
              </a:spcAft>
            </a:pPr>
            <a:r>
              <a:rPr lang="en-US" sz="1000" b="1">
                <a:effectLst/>
                <a:latin typeface="Arial" panose="020B0604020202020204" pitchFamily="34" charset="0"/>
                <a:ea typeface="Calibri" panose="020F0502020204030204" pitchFamily="34" charset="0"/>
                <a:cs typeface="Arial" panose="020B0604020202020204" pitchFamily="34" charset="0"/>
              </a:rPr>
              <a:t>Timeline </a:t>
            </a:r>
            <a:r>
              <a:rPr lang="en-US" sz="1000" b="1" dirty="0">
                <a:effectLst/>
                <a:latin typeface="Arial" panose="020B0604020202020204" pitchFamily="34" charset="0"/>
                <a:ea typeface="Calibri" panose="020F0502020204030204" pitchFamily="34" charset="0"/>
                <a:cs typeface="Arial" panose="020B0604020202020204" pitchFamily="34" charset="0"/>
              </a:rPr>
              <a:t>– 2017 - 2021</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2/1/2021 – Seagate was on site for the assessment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2/8/2021 – We received the Seagate report – It’s on the website to view – roughly 150k in work that needs complete – did not include interior remodeling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3/18/2021 – Received the opinion of value on the Blessing lots – all 3 and all buildings – site unseen – did not take in consideration the work needed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3/23/2021 – Mark reported at the meeting looking at the roof and getting quotes and talking to both Chris and Bryon -Voted to temporarily move offices to the Fire Station – with 40k for office space and moving costs – funds came from BWC credit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4/27/2021 – Mark reported – looking at properties for options for township hall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5/25/2021- Mark reported on looking at lot at Cove view/Summit as a possible place for new offices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6/22/2021- Meeting dedicated to options for township offices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7/13/2021 – Executive Session – not pursuing Cove view/Summit St. property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7/20/2021- Open house to tour the Blessing building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7/27/2021- Executive Session about Blessing – no decisions – Trustee Schlachter asked employees at the table comments and opinions about the move to the fire station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8/10/2021 – Discussed waiting on quotes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8/24/2021- Executive Session on Blessing Building – no decisions- found out 911 Consolidation will be costing us more – 70k to 100k – motion approved to make Fire Station permanent move </a:t>
            </a:r>
          </a:p>
          <a:p>
            <a:pPr>
              <a:lnSpc>
                <a:spcPct val="107000"/>
              </a:lnSpc>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9/15/2021- Voted to publish sale via sealed bid – 75k minimum bid – discussion with trustees and staff </a:t>
            </a:r>
          </a:p>
          <a:p>
            <a:pPr marL="0" marR="0">
              <a:lnSpc>
                <a:spcPct val="107000"/>
              </a:lnSpc>
              <a:spcBef>
                <a:spcPts val="0"/>
              </a:spcBef>
              <a:spcAft>
                <a:spcPts val="800"/>
              </a:spcAft>
            </a:pPr>
            <a:r>
              <a:rPr lang="en-US" sz="10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1000" b="1" dirty="0">
                <a:effectLst/>
                <a:latin typeface="Arial" panose="020B0604020202020204" pitchFamily="34" charset="0"/>
                <a:ea typeface="Calibri" panose="020F0502020204030204" pitchFamily="34" charset="0"/>
                <a:cs typeface="Arial" panose="020B0604020202020204" pitchFamily="34" charset="0"/>
              </a:rPr>
              <a:t>*** Throughout 2021 the trustees received calls, messages, emails, and had conversations with residents related to the Blessing building and also consulted our legal counsel </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indent="-228600">
              <a:lnSpc>
                <a:spcPct val="107000"/>
              </a:lnSpc>
              <a:spcBef>
                <a:spcPts val="0"/>
              </a:spcBef>
              <a:spcAft>
                <a:spcPts val="800"/>
              </a:spcAft>
            </a:pPr>
            <a:r>
              <a:rPr lang="en-US"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indent="-22860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50" dirty="0">
              <a:effectLst/>
              <a:latin typeface="Arial" panose="020B0604020202020204" pitchFamily="34" charset="0"/>
              <a:ea typeface="Arial" panose="020B0604020202020204" pitchFamily="34" charset="0"/>
            </a:endParaRPr>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 September 28, 2021 </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6</a:t>
            </a:fld>
            <a:endParaRPr lang="en-US"/>
          </a:p>
        </p:txBody>
      </p:sp>
    </p:spTree>
    <p:extLst>
      <p:ext uri="{BB962C8B-B14F-4D97-AF65-F5344CB8AC3E}">
        <p14:creationId xmlns:p14="http://schemas.microsoft.com/office/powerpoint/2010/main" val="167262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Fiscal Officer</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7</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612475" y="2104846"/>
            <a:ext cx="10817524" cy="3485570"/>
          </a:xfrm>
          <a:prstGeom prst="rect">
            <a:avLst/>
          </a:prstGeom>
          <a:noFill/>
        </p:spPr>
        <p:txBody>
          <a:bodyPr wrap="square" rtlCol="0">
            <a:spAutoFit/>
          </a:bodyPr>
          <a:lstStyle/>
          <a:p>
            <a:pPr marL="0" marR="0">
              <a:spcBef>
                <a:spcPts val="0"/>
              </a:spcBef>
              <a:spcAft>
                <a:spcPts val="0"/>
              </a:spcAft>
            </a:pPr>
            <a:r>
              <a:rPr lang="en-US" sz="1050" dirty="0">
                <a:effectLst/>
                <a:latin typeface="Arial" panose="020B0604020202020204" pitchFamily="34" charset="0"/>
                <a:ea typeface="Times New Roman" panose="02020603050405020304" pitchFamily="18" charset="0"/>
              </a:rPr>
              <a:t> </a:t>
            </a:r>
          </a:p>
          <a:p>
            <a:pPr marL="457200" marR="0">
              <a:spcBef>
                <a:spcPts val="0"/>
              </a:spcBef>
              <a:spcAft>
                <a:spcPts val="0"/>
              </a:spcAft>
            </a:pP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050" b="1" u="sng" dirty="0">
                <a:effectLst/>
                <a:latin typeface="Arial" panose="020B0604020202020204" pitchFamily="34" charset="0"/>
                <a:ea typeface="Times New Roman" panose="02020603050405020304" pitchFamily="18" charset="0"/>
              </a:rPr>
              <a:t>Unclaimed Funds:  </a:t>
            </a:r>
            <a:r>
              <a:rPr lang="en-US" sz="1050" dirty="0">
                <a:effectLst/>
                <a:latin typeface="Arial" panose="020B0604020202020204" pitchFamily="34" charset="0"/>
                <a:ea typeface="Times New Roman" panose="02020603050405020304" pitchFamily="18" charset="0"/>
              </a:rPr>
              <a:t>There is a link from the Ohio Township Association website that links directly to  unclaimed funds.  I searched our Township and found $200 unclaimed from Citizen’s bank.  I called the Ohio Department of Commerce, Unclaimed Funds Division and verified with them that this is the only amount we have unclaimed.    The Unclaimed Funds Division state they send no emails to contact possible claimants.  In order to proceed to claim these unclaimed funds for our Township, they require:  A work ID or Government Issued Photo ID for authorized business or organization’s representative, a completed W9 for the company and proof of the business or organization’s EIN.  Proof of address (to prove rightful ownership), proof of authorization to sign on behalf of the organization and the Request for Reimbursement Claim Form. </a:t>
            </a:r>
          </a:p>
          <a:p>
            <a:pPr marL="0" marR="0">
              <a:spcBef>
                <a:spcPts val="0"/>
              </a:spcBef>
              <a:spcAft>
                <a:spcPts val="0"/>
              </a:spcAft>
            </a:pP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050" b="1" u="sng" dirty="0">
                <a:effectLst/>
                <a:latin typeface="Arial" panose="020B0604020202020204" pitchFamily="34" charset="0"/>
                <a:ea typeface="Times New Roman" panose="02020603050405020304" pitchFamily="18" charset="0"/>
              </a:rPr>
              <a:t>Cell Phone Reimbursement Forms: </a:t>
            </a:r>
            <a:r>
              <a:rPr lang="en-US" sz="1050" dirty="0">
                <a:effectLst/>
                <a:latin typeface="Arial" panose="020B0604020202020204" pitchFamily="34" charset="0"/>
                <a:ea typeface="Times New Roman" panose="02020603050405020304" pitchFamily="18" charset="0"/>
              </a:rPr>
              <a:t>For all eligible employees receiving or wishing to receive, I will need a signed document to go in your employee file.   I have forms available.    Any changes of your request will need to be submitted in writing.  </a:t>
            </a:r>
          </a:p>
          <a:p>
            <a:pPr marL="0" marR="0">
              <a:spcBef>
                <a:spcPts val="0"/>
              </a:spcBef>
              <a:spcAft>
                <a:spcPts val="0"/>
              </a:spcAft>
            </a:pP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050" b="1" u="sng" dirty="0">
                <a:effectLst/>
                <a:latin typeface="Arial" panose="020B0604020202020204" pitchFamily="34" charset="0"/>
                <a:ea typeface="Times New Roman" panose="02020603050405020304" pitchFamily="18" charset="0"/>
              </a:rPr>
              <a:t>On Line Payments: </a:t>
            </a:r>
            <a:r>
              <a:rPr lang="en-US" sz="1050" dirty="0">
                <a:effectLst/>
                <a:latin typeface="Arial" panose="020B0604020202020204" pitchFamily="34" charset="0"/>
                <a:ea typeface="Times New Roman" panose="02020603050405020304" pitchFamily="18" charset="0"/>
              </a:rPr>
              <a:t>Requested forms from Dept. Heads to be created and/or revised, &amp; given for creating the ability for on-line payments on our website.  Example of Ottawa County’s online payment system was given to review:  </a:t>
            </a:r>
            <a:r>
              <a:rPr lang="en-US" sz="1050" dirty="0">
                <a:effectLst/>
                <a:latin typeface="Arial" panose="020B0604020202020204" pitchFamily="34" charset="0"/>
                <a:ea typeface="Times New Roman" panose="02020603050405020304" pitchFamily="18" charset="0"/>
                <a:hlinkClick r:id="rId3"/>
              </a:rPr>
              <a:t>http://www.ottawacorc.com/permits/driveway-residential</a:t>
            </a:r>
            <a:r>
              <a:rPr lang="en-US" sz="1050" dirty="0">
                <a:effectLst/>
                <a:latin typeface="Arial" panose="020B0604020202020204" pitchFamily="34" charset="0"/>
                <a:ea typeface="Times New Roman" panose="02020603050405020304" pitchFamily="18" charset="0"/>
              </a:rPr>
              <a:t>.  We could be set up with a similar service for our township with many payment options to choose from.  Huntington would charge the township a minimum of $30 per month for this service.  Neon Goldfish could assist with loading in appropriate forms on our website. We just need to inform Huntington if we wish to proceed and will need to work out some details on our website.  It will need to be determined who will pay the 3% convenience fee.  </a:t>
            </a:r>
          </a:p>
          <a:p>
            <a:pPr marL="0" marR="0">
              <a:spcBef>
                <a:spcPts val="0"/>
              </a:spcBef>
              <a:spcAft>
                <a:spcPts val="0"/>
              </a:spcAft>
            </a:pPr>
            <a:r>
              <a:rPr lang="en-US" sz="1050" dirty="0">
                <a:effectLst/>
                <a:latin typeface="Arial" panose="020B0604020202020204" pitchFamily="34" charset="0"/>
                <a:ea typeface="Times New Roman" panose="02020603050405020304" pitchFamily="18" charset="0"/>
              </a:rPr>
              <a:t> </a:t>
            </a:r>
          </a:p>
          <a:p>
            <a:pPr marL="171450" marR="0" indent="-171450">
              <a:spcBef>
                <a:spcPts val="0"/>
              </a:spcBef>
              <a:spcAft>
                <a:spcPts val="0"/>
              </a:spcAft>
              <a:buFont typeface="Arial" panose="020B0604020202020204" pitchFamily="34" charset="0"/>
              <a:buChar char="•"/>
            </a:pPr>
            <a:r>
              <a:rPr lang="en-US" sz="1050" b="1" u="sng" dirty="0">
                <a:effectLst/>
                <a:latin typeface="Arial" panose="020B0604020202020204" pitchFamily="34" charset="0"/>
                <a:ea typeface="Times New Roman" panose="02020603050405020304" pitchFamily="18" charset="0"/>
              </a:rPr>
              <a:t>COVID/Local Fiscal Recovery Fund Reporting:  </a:t>
            </a:r>
            <a:r>
              <a:rPr lang="en-US" sz="1050" dirty="0">
                <a:effectLst/>
                <a:latin typeface="Arial" panose="020B0604020202020204" pitchFamily="34" charset="0"/>
                <a:ea typeface="Times New Roman" panose="02020603050405020304" pitchFamily="18" charset="0"/>
              </a:rPr>
              <a:t>October 6</a:t>
            </a:r>
            <a:r>
              <a:rPr lang="en-US" sz="1050" baseline="30000" dirty="0">
                <a:effectLst/>
                <a:latin typeface="Arial" panose="020B0604020202020204" pitchFamily="34" charset="0"/>
                <a:ea typeface="Times New Roman" panose="02020603050405020304" pitchFamily="18" charset="0"/>
              </a:rPr>
              <a:t>th</a:t>
            </a:r>
            <a:r>
              <a:rPr lang="en-US" sz="1050" dirty="0">
                <a:effectLst/>
                <a:latin typeface="Arial" panose="020B0604020202020204" pitchFamily="34" charset="0"/>
                <a:ea typeface="Times New Roman" panose="02020603050405020304" pitchFamily="18" charset="0"/>
              </a:rPr>
              <a:t> is the next deadline to report recent expenditures from these funds.  We have less than 3 months to spend the remaining balance of $10,075.90 we have left in the COVID Fund.  We have until December 2026 to spend what we have received in the Local Fiscal Recovery Fund.  </a:t>
            </a:r>
            <a:br>
              <a:rPr lang="en-US" sz="1050" dirty="0">
                <a:effectLst/>
                <a:latin typeface="Arial" panose="020B0604020202020204" pitchFamily="34" charset="0"/>
                <a:ea typeface="Times New Roman" panose="02020603050405020304" pitchFamily="18" charset="0"/>
              </a:rPr>
            </a:b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795087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Roads &amp; Parks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8</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816634" y="2369389"/>
            <a:ext cx="10817524" cy="2954655"/>
          </a:xfrm>
          <a:prstGeom prst="rect">
            <a:avLst/>
          </a:prstGeom>
          <a:noFill/>
        </p:spPr>
        <p:txBody>
          <a:bodyPr wrap="square" rtlCol="0">
            <a:spAutoFit/>
          </a:bodyPr>
          <a:lstStyle/>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My crew and I have been mowing fields and parks on Monday’s and if needed Tuesday’s we also try to get everything trimmed at same time.</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During the last wind and rain storm we lost an A-Frame barricade with Road Closed Sigh.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Large Limb at Park and the Top of a tree came down in Shoreland Park (Road Department cleaned the limbs up).</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Rick and I put up a solar powered light located in Villamar Park.</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Called for new quote on Villamar Sign</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On the last few rain days we were working on plows changing cutting edge, curb finders and Adjustment shoes</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Working on Leaf Vac for the up Coming Season.</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Spoke with County $75.00 per mile of Right of Way for grass cutting. $300.00 per parcel for grass cutting.</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Talking with Toledo Edison &amp; Columbia Gas on Tree had to prove to them they own lot. I looked it up on Aries and sent everything to them.</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panose="020B0604020202020204" pitchFamily="34" charset="0"/>
                <a:ea typeface="Arial Unicode MS"/>
                <a:cs typeface="Arial" panose="020B0604020202020204" pitchFamily="34" charset="0"/>
              </a:rPr>
              <a:t>Met with Shelly Sunday September 19</a:t>
            </a:r>
            <a:r>
              <a:rPr lang="en-US" sz="1400" kern="150" baseline="30000" dirty="0">
                <a:effectLst/>
                <a:latin typeface="Arial" panose="020B0604020202020204" pitchFamily="34" charset="0"/>
                <a:ea typeface="Arial Unicode MS"/>
                <a:cs typeface="Arial" panose="020B0604020202020204" pitchFamily="34" charset="0"/>
              </a:rPr>
              <a:t>th</a:t>
            </a:r>
            <a:r>
              <a:rPr lang="en-US" sz="1400" kern="150" dirty="0">
                <a:effectLst/>
                <a:latin typeface="Arial" panose="020B0604020202020204" pitchFamily="34" charset="0"/>
                <a:ea typeface="Arial Unicode MS"/>
                <a:cs typeface="Arial" panose="020B0604020202020204" pitchFamily="34" charset="0"/>
              </a:rPr>
              <a:t>. Working on Budget with her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2143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Fire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8A3F305-4B4A-4B17-818C-1808311B3CE4}"/>
              </a:ext>
            </a:extLst>
          </p:cNvPr>
          <p:cNvSpPr>
            <a:spLocks noGrp="1"/>
          </p:cNvSpPr>
          <p:nvPr>
            <p:ph type="ftr" sz="quarter" idx="11"/>
          </p:nvPr>
        </p:nvSpPr>
        <p:spPr/>
        <p:txBody>
          <a:bodyPr/>
          <a:lstStyle/>
          <a:p>
            <a:r>
              <a:rPr lang="en-US" dirty="0"/>
              <a:t> September 28, 2021 </a:t>
            </a:r>
          </a:p>
        </p:txBody>
      </p:sp>
      <p:sp>
        <p:nvSpPr>
          <p:cNvPr id="6" name="Slide Number Placeholder 5">
            <a:extLst>
              <a:ext uri="{FF2B5EF4-FFF2-40B4-BE49-F238E27FC236}">
                <a16:creationId xmlns:a16="http://schemas.microsoft.com/office/drawing/2014/main" id="{2DC7DFDD-BC62-44ED-9CDA-5C19BEDD4E75}"/>
              </a:ext>
            </a:extLst>
          </p:cNvPr>
          <p:cNvSpPr>
            <a:spLocks noGrp="1"/>
          </p:cNvSpPr>
          <p:nvPr>
            <p:ph type="sldNum" sz="quarter" idx="12"/>
          </p:nvPr>
        </p:nvSpPr>
        <p:spPr/>
        <p:txBody>
          <a:bodyPr/>
          <a:lstStyle/>
          <a:p>
            <a:fld id="{F4605607-4D65-4710-A629-CB9E8549A75A}" type="slidenum">
              <a:rPr lang="en-US" smtClean="0"/>
              <a:t>9</a:t>
            </a:fld>
            <a:endParaRPr lang="en-US"/>
          </a:p>
        </p:txBody>
      </p:sp>
      <p:sp>
        <p:nvSpPr>
          <p:cNvPr id="3" name="TextBox 2">
            <a:extLst>
              <a:ext uri="{FF2B5EF4-FFF2-40B4-BE49-F238E27FC236}">
                <a16:creationId xmlns:a16="http://schemas.microsoft.com/office/drawing/2014/main" id="{9AFA1B94-014C-403D-BA05-5B31DE6023D9}"/>
              </a:ext>
            </a:extLst>
          </p:cNvPr>
          <p:cNvSpPr txBox="1"/>
          <p:nvPr/>
        </p:nvSpPr>
        <p:spPr>
          <a:xfrm flipH="1">
            <a:off x="763437" y="2656936"/>
            <a:ext cx="10590363" cy="203132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Probationary firefighter John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Posce</a:t>
            </a:r>
            <a:r>
              <a:rPr lang="en-US" sz="1800" dirty="0">
                <a:effectLst/>
                <a:latin typeface="Calibri" panose="020F0502020204030204" pitchFamily="34" charset="0"/>
                <a:ea typeface="Calibri" panose="020F0502020204030204" pitchFamily="34" charset="0"/>
                <a:cs typeface="Times New Roman" panose="02020603050405020304" pitchFamily="18" charset="0"/>
              </a:rPr>
              <a:t> has resigned from the department due to moving out of the district.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WTFD would like to thank the police, roads, and trustees for all the coordinated efforts following the storm on 9/14/21. </a:t>
            </a:r>
          </a:p>
          <a:p>
            <a:pPr marL="457200" marR="0">
              <a:spcBef>
                <a:spcPts val="0"/>
              </a:spcBef>
              <a:spcAft>
                <a:spcPts val="0"/>
              </a:spcAft>
            </a:pPr>
            <a:r>
              <a:rPr lang="en-US" sz="1800" b="1" dirty="0">
                <a:effectLst/>
                <a:latin typeface="Arial" panose="020B0604020202020204" pitchFamily="34" charset="0"/>
                <a:ea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Anticipated start date for the new Lucas County Regional Council of Governments fire dispatch is set for 10/12/21. </a:t>
            </a:r>
          </a:p>
        </p:txBody>
      </p:sp>
    </p:spTree>
    <p:extLst>
      <p:ext uri="{BB962C8B-B14F-4D97-AF65-F5344CB8AC3E}">
        <p14:creationId xmlns:p14="http://schemas.microsoft.com/office/powerpoint/2010/main" val="3841503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4165</TotalTime>
  <Words>3069</Words>
  <Application>Microsoft Office PowerPoint</Application>
  <PresentationFormat>Widescreen</PresentationFormat>
  <Paragraphs>257</Paragraphs>
  <Slides>16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Courier New</vt:lpstr>
      <vt:lpstr>Symbol</vt:lpstr>
      <vt:lpstr>Tahoma</vt:lpstr>
      <vt:lpstr>Times New Roman</vt:lpstr>
      <vt:lpstr>Wingdings</vt:lpstr>
      <vt:lpstr>Office Theme</vt:lpstr>
      <vt:lpstr>Washington Township Trustee Meeting</vt:lpstr>
      <vt:lpstr>Agenda for September 28, 2021 Meeting</vt:lpstr>
      <vt:lpstr>Trustee-Leo</vt:lpstr>
      <vt:lpstr>Trustee-Kellie </vt:lpstr>
      <vt:lpstr>Trustee-Kellie </vt:lpstr>
      <vt:lpstr>Trustee-Kellie </vt:lpstr>
      <vt:lpstr>Fiscal Officer</vt:lpstr>
      <vt:lpstr>Roads &amp; Parks Department</vt:lpstr>
      <vt:lpstr>Fire Department</vt:lpstr>
      <vt:lpstr>Police Department</vt:lpstr>
      <vt:lpstr>Zoning Department</vt:lpstr>
      <vt:lpstr>New Business</vt:lpstr>
      <vt:lpstr>Old Business</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Township Trustee Meeting</dc:title>
  <dc:creator>Leo Brittson</dc:creator>
  <cp:lastModifiedBy>Leo Brittson</cp:lastModifiedBy>
  <cp:revision>96</cp:revision>
  <dcterms:created xsi:type="dcterms:W3CDTF">2021-02-18T17:49:54Z</dcterms:created>
  <dcterms:modified xsi:type="dcterms:W3CDTF">2021-09-28T16:45:17Z</dcterms:modified>
</cp:coreProperties>
</file>