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1" r:id="rId4"/>
    <p:sldId id="259" r:id="rId5"/>
    <p:sldId id="260" r:id="rId6"/>
    <p:sldId id="273" r:id="rId7"/>
    <p:sldId id="261" r:id="rId8"/>
    <p:sldId id="258" r:id="rId9"/>
    <p:sldId id="262" r:id="rId10"/>
    <p:sldId id="264" r:id="rId11"/>
    <p:sldId id="265"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 Brittson" userId="9736c29a338c9095" providerId="LiveId" clId="{D3943E8C-A9AF-488A-A580-6282B7600E01}"/>
    <pc:docChg chg="undo custSel modSld">
      <pc:chgData name="Leo Brittson" userId="9736c29a338c9095" providerId="LiveId" clId="{D3943E8C-A9AF-488A-A580-6282B7600E01}" dt="2021-06-08T16:55:43.824" v="526" actId="20577"/>
      <pc:docMkLst>
        <pc:docMk/>
      </pc:docMkLst>
      <pc:sldChg chg="modSp mod">
        <pc:chgData name="Leo Brittson" userId="9736c29a338c9095" providerId="LiveId" clId="{D3943E8C-A9AF-488A-A580-6282B7600E01}" dt="2021-06-07T02:32:35.183" v="23" actId="20577"/>
        <pc:sldMkLst>
          <pc:docMk/>
          <pc:sldMk cId="2719978119" sldId="256"/>
        </pc:sldMkLst>
        <pc:spChg chg="mod">
          <ac:chgData name="Leo Brittson" userId="9736c29a338c9095" providerId="LiveId" clId="{D3943E8C-A9AF-488A-A580-6282B7600E01}" dt="2021-06-07T02:32:20.909" v="11" actId="20577"/>
          <ac:spMkLst>
            <pc:docMk/>
            <pc:sldMk cId="2719978119" sldId="256"/>
            <ac:spMk id="3" creationId="{0F8907D6-5F59-49C3-A85D-FDD135BB5D14}"/>
          </ac:spMkLst>
        </pc:spChg>
        <pc:spChg chg="mod">
          <ac:chgData name="Leo Brittson" userId="9736c29a338c9095" providerId="LiveId" clId="{D3943E8C-A9AF-488A-A580-6282B7600E01}" dt="2021-06-07T02:32:35.183" v="23" actId="20577"/>
          <ac:spMkLst>
            <pc:docMk/>
            <pc:sldMk cId="2719978119" sldId="256"/>
            <ac:spMk id="4" creationId="{1F595025-ED4F-4A1C-998F-14F8CD3CC130}"/>
          </ac:spMkLst>
        </pc:spChg>
      </pc:sldChg>
      <pc:sldChg chg="modSp mod">
        <pc:chgData name="Leo Brittson" userId="9736c29a338c9095" providerId="LiveId" clId="{D3943E8C-A9AF-488A-A580-6282B7600E01}" dt="2021-06-07T02:33:33.326" v="40"/>
        <pc:sldMkLst>
          <pc:docMk/>
          <pc:sldMk cId="1210459451" sldId="257"/>
        </pc:sldMkLst>
        <pc:spChg chg="mod">
          <ac:chgData name="Leo Brittson" userId="9736c29a338c9095" providerId="LiveId" clId="{D3943E8C-A9AF-488A-A580-6282B7600E01}" dt="2021-06-07T02:32:57.033" v="39" actId="20577"/>
          <ac:spMkLst>
            <pc:docMk/>
            <pc:sldMk cId="1210459451" sldId="257"/>
            <ac:spMk id="2" creationId="{E8E85232-4314-4455-A2AC-B8CF1E96941B}"/>
          </ac:spMkLst>
        </pc:spChg>
        <pc:spChg chg="mod">
          <ac:chgData name="Leo Brittson" userId="9736c29a338c9095" providerId="LiveId" clId="{D3943E8C-A9AF-488A-A580-6282B7600E01}" dt="2021-06-07T02:33:33.326" v="40"/>
          <ac:spMkLst>
            <pc:docMk/>
            <pc:sldMk cId="1210459451" sldId="257"/>
            <ac:spMk id="3" creationId="{0F8907D6-5F59-49C3-A85D-FDD135BB5D14}"/>
          </ac:spMkLst>
        </pc:spChg>
        <pc:spChg chg="mod">
          <ac:chgData name="Leo Brittson" userId="9736c29a338c9095" providerId="LiveId" clId="{D3943E8C-A9AF-488A-A580-6282B7600E01}" dt="2021-06-07T02:33:33.326" v="40"/>
          <ac:spMkLst>
            <pc:docMk/>
            <pc:sldMk cId="1210459451" sldId="257"/>
            <ac:spMk id="4" creationId="{26E2BF51-D5B1-488B-956B-B880ABC18C02}"/>
          </ac:spMkLst>
        </pc:spChg>
      </pc:sldChg>
      <pc:sldChg chg="modSp mod">
        <pc:chgData name="Leo Brittson" userId="9736c29a338c9095" providerId="LiveId" clId="{D3943E8C-A9AF-488A-A580-6282B7600E01}" dt="2021-06-07T02:43:28.774" v="60" actId="12"/>
        <pc:sldMkLst>
          <pc:docMk/>
          <pc:sldMk cId="2467715940" sldId="258"/>
        </pc:sldMkLst>
        <pc:spChg chg="mod">
          <ac:chgData name="Leo Brittson" userId="9736c29a338c9095" providerId="LiveId" clId="{D3943E8C-A9AF-488A-A580-6282B7600E01}" dt="2021-06-07T02:33:33.326" v="40"/>
          <ac:spMkLst>
            <pc:docMk/>
            <pc:sldMk cId="2467715940" sldId="258"/>
            <ac:spMk id="4" creationId="{900965D3-A8ED-46EE-BFAA-8710BBCF6099}"/>
          </ac:spMkLst>
        </pc:spChg>
        <pc:spChg chg="mod">
          <ac:chgData name="Leo Brittson" userId="9736c29a338c9095" providerId="LiveId" clId="{D3943E8C-A9AF-488A-A580-6282B7600E01}" dt="2021-06-07T02:43:28.774" v="60" actId="12"/>
          <ac:spMkLst>
            <pc:docMk/>
            <pc:sldMk cId="2467715940" sldId="258"/>
            <ac:spMk id="7" creationId="{500873DA-184C-48A3-B330-C5EE015FD480}"/>
          </ac:spMkLst>
        </pc:spChg>
      </pc:sldChg>
      <pc:sldChg chg="modSp mod">
        <pc:chgData name="Leo Brittson" userId="9736c29a338c9095" providerId="LiveId" clId="{D3943E8C-A9AF-488A-A580-6282B7600E01}" dt="2021-06-07T02:36:27.242" v="49" actId="255"/>
        <pc:sldMkLst>
          <pc:docMk/>
          <pc:sldMk cId="1672620748" sldId="259"/>
        </pc:sldMkLst>
        <pc:spChg chg="mod">
          <ac:chgData name="Leo Brittson" userId="9736c29a338c9095" providerId="LiveId" clId="{D3943E8C-A9AF-488A-A580-6282B7600E01}" dt="2021-06-07T02:36:27.242" v="49" actId="255"/>
          <ac:spMkLst>
            <pc:docMk/>
            <pc:sldMk cId="1672620748" sldId="259"/>
            <ac:spMk id="4" creationId="{0F05C938-5D73-4F5E-96D5-5A21C532E387}"/>
          </ac:spMkLst>
        </pc:spChg>
        <pc:spChg chg="mod">
          <ac:chgData name="Leo Brittson" userId="9736c29a338c9095" providerId="LiveId" clId="{D3943E8C-A9AF-488A-A580-6282B7600E01}" dt="2021-06-07T02:33:33.326" v="40"/>
          <ac:spMkLst>
            <pc:docMk/>
            <pc:sldMk cId="1672620748" sldId="259"/>
            <ac:spMk id="6" creationId="{33D24417-0CC0-438E-8B9F-2CBDBDD5C876}"/>
          </ac:spMkLst>
        </pc:spChg>
      </pc:sldChg>
      <pc:sldChg chg="modSp mod">
        <pc:chgData name="Leo Brittson" userId="9736c29a338c9095" providerId="LiveId" clId="{D3943E8C-A9AF-488A-A580-6282B7600E01}" dt="2021-06-07T03:33:02.854" v="344" actId="1076"/>
        <pc:sldMkLst>
          <pc:docMk/>
          <pc:sldMk cId="1795087665" sldId="260"/>
        </pc:sldMkLst>
        <pc:spChg chg="mod">
          <ac:chgData name="Leo Brittson" userId="9736c29a338c9095" providerId="LiveId" clId="{D3943E8C-A9AF-488A-A580-6282B7600E01}" dt="2021-06-07T03:33:02.854" v="344" actId="1076"/>
          <ac:spMkLst>
            <pc:docMk/>
            <pc:sldMk cId="1795087665" sldId="260"/>
            <ac:spMk id="3" creationId="{AE0E767F-59D4-4D8A-93F3-CAD44B416FD1}"/>
          </ac:spMkLst>
        </pc:spChg>
        <pc:spChg chg="mod">
          <ac:chgData name="Leo Brittson" userId="9736c29a338c9095" providerId="LiveId" clId="{D3943E8C-A9AF-488A-A580-6282B7600E01}" dt="2021-06-07T02:33:33.326" v="40"/>
          <ac:spMkLst>
            <pc:docMk/>
            <pc:sldMk cId="1795087665" sldId="260"/>
            <ac:spMk id="4" creationId="{8DBFBA45-2DB6-4123-9D03-14DF3E86F1E9}"/>
          </ac:spMkLst>
        </pc:spChg>
      </pc:sldChg>
      <pc:sldChg chg="modSp mod">
        <pc:chgData name="Leo Brittson" userId="9736c29a338c9095" providerId="LiveId" clId="{D3943E8C-A9AF-488A-A580-6282B7600E01}" dt="2021-06-07T02:41:23.770" v="55" actId="255"/>
        <pc:sldMkLst>
          <pc:docMk/>
          <pc:sldMk cId="3841503988" sldId="261"/>
        </pc:sldMkLst>
        <pc:spChg chg="mod">
          <ac:chgData name="Leo Brittson" userId="9736c29a338c9095" providerId="LiveId" clId="{D3943E8C-A9AF-488A-A580-6282B7600E01}" dt="2021-06-07T02:41:23.770" v="55" actId="255"/>
          <ac:spMkLst>
            <pc:docMk/>
            <pc:sldMk cId="3841503988" sldId="261"/>
            <ac:spMk id="3" creationId="{9AFA1B94-014C-403D-BA05-5B31DE6023D9}"/>
          </ac:spMkLst>
        </pc:spChg>
        <pc:spChg chg="mod">
          <ac:chgData name="Leo Brittson" userId="9736c29a338c9095" providerId="LiveId" clId="{D3943E8C-A9AF-488A-A580-6282B7600E01}" dt="2021-06-07T02:33:33.326" v="40"/>
          <ac:spMkLst>
            <pc:docMk/>
            <pc:sldMk cId="3841503988" sldId="261"/>
            <ac:spMk id="4" creationId="{98A3F305-4B4A-4B17-818C-1808311B3CE4}"/>
          </ac:spMkLst>
        </pc:spChg>
      </pc:sldChg>
      <pc:sldChg chg="modSp mod">
        <pc:chgData name="Leo Brittson" userId="9736c29a338c9095" providerId="LiveId" clId="{D3943E8C-A9AF-488A-A580-6282B7600E01}" dt="2021-06-07T03:04:27.387" v="113" actId="15"/>
        <pc:sldMkLst>
          <pc:docMk/>
          <pc:sldMk cId="4052487133" sldId="262"/>
        </pc:sldMkLst>
        <pc:spChg chg="mod">
          <ac:chgData name="Leo Brittson" userId="9736c29a338c9095" providerId="LiveId" clId="{D3943E8C-A9AF-488A-A580-6282B7600E01}" dt="2021-06-07T03:04:27.387" v="113" actId="15"/>
          <ac:spMkLst>
            <pc:docMk/>
            <pc:sldMk cId="4052487133" sldId="262"/>
            <ac:spMk id="6" creationId="{61D484D6-FAAD-4675-955C-C652EEDCD3F3}"/>
          </ac:spMkLst>
        </pc:spChg>
        <pc:spChg chg="mod">
          <ac:chgData name="Leo Brittson" userId="9736c29a338c9095" providerId="LiveId" clId="{D3943E8C-A9AF-488A-A580-6282B7600E01}" dt="2021-06-07T02:33:33.326" v="40"/>
          <ac:spMkLst>
            <pc:docMk/>
            <pc:sldMk cId="4052487133" sldId="262"/>
            <ac:spMk id="7" creationId="{B611B67D-395A-4D3C-AC6C-AD400E9DD860}"/>
          </ac:spMkLst>
        </pc:spChg>
      </pc:sldChg>
      <pc:sldChg chg="modSp mod">
        <pc:chgData name="Leo Brittson" userId="9736c29a338c9095" providerId="LiveId" clId="{D3943E8C-A9AF-488A-A580-6282B7600E01}" dt="2021-06-08T16:55:05.051" v="506" actId="20577"/>
        <pc:sldMkLst>
          <pc:docMk/>
          <pc:sldMk cId="1497096460" sldId="264"/>
        </pc:sldMkLst>
        <pc:spChg chg="mod">
          <ac:chgData name="Leo Brittson" userId="9736c29a338c9095" providerId="LiveId" clId="{D3943E8C-A9AF-488A-A580-6282B7600E01}" dt="2021-06-08T16:55:05.051" v="506" actId="20577"/>
          <ac:spMkLst>
            <pc:docMk/>
            <pc:sldMk cId="1497096460" sldId="264"/>
            <ac:spMk id="3" creationId="{D8B1016C-C5F4-4884-9CB0-1B9003290E9E}"/>
          </ac:spMkLst>
        </pc:spChg>
        <pc:spChg chg="mod">
          <ac:chgData name="Leo Brittson" userId="9736c29a338c9095" providerId="LiveId" clId="{D3943E8C-A9AF-488A-A580-6282B7600E01}" dt="2021-06-07T02:33:33.326" v="40"/>
          <ac:spMkLst>
            <pc:docMk/>
            <pc:sldMk cId="1497096460" sldId="264"/>
            <ac:spMk id="4" creationId="{BC3BFDA5-A3DA-4C3D-BE9A-D001AC619AEE}"/>
          </ac:spMkLst>
        </pc:spChg>
      </pc:sldChg>
      <pc:sldChg chg="modSp mod">
        <pc:chgData name="Leo Brittson" userId="9736c29a338c9095" providerId="LiveId" clId="{D3943E8C-A9AF-488A-A580-6282B7600E01}" dt="2021-06-08T16:55:43.824" v="526" actId="20577"/>
        <pc:sldMkLst>
          <pc:docMk/>
          <pc:sldMk cId="1846898828" sldId="265"/>
        </pc:sldMkLst>
        <pc:spChg chg="mod">
          <ac:chgData name="Leo Brittson" userId="9736c29a338c9095" providerId="LiveId" clId="{D3943E8C-A9AF-488A-A580-6282B7600E01}" dt="2021-06-07T02:33:33.326" v="40"/>
          <ac:spMkLst>
            <pc:docMk/>
            <pc:sldMk cId="1846898828" sldId="265"/>
            <ac:spMk id="3" creationId="{56B30801-C135-4B84-AD24-E3D7C42DEDAC}"/>
          </ac:spMkLst>
        </pc:spChg>
        <pc:spChg chg="mod">
          <ac:chgData name="Leo Brittson" userId="9736c29a338c9095" providerId="LiveId" clId="{D3943E8C-A9AF-488A-A580-6282B7600E01}" dt="2021-06-08T16:55:43.824" v="526" actId="20577"/>
          <ac:spMkLst>
            <pc:docMk/>
            <pc:sldMk cId="1846898828" sldId="265"/>
            <ac:spMk id="7" creationId="{8EF62375-BF56-4816-B4F6-88EA519F8E70}"/>
          </ac:spMkLst>
        </pc:spChg>
      </pc:sldChg>
      <pc:sldChg chg="modSp mod">
        <pc:chgData name="Leo Brittson" userId="9736c29a338c9095" providerId="LiveId" clId="{D3943E8C-A9AF-488A-A580-6282B7600E01}" dt="2021-06-07T02:35:06.853" v="47" actId="20577"/>
        <pc:sldMkLst>
          <pc:docMk/>
          <pc:sldMk cId="921970993" sldId="271"/>
        </pc:sldMkLst>
        <pc:spChg chg="mod">
          <ac:chgData name="Leo Brittson" userId="9736c29a338c9095" providerId="LiveId" clId="{D3943E8C-A9AF-488A-A580-6282B7600E01}" dt="2021-06-07T02:35:06.853" v="47" actId="20577"/>
          <ac:spMkLst>
            <pc:docMk/>
            <pc:sldMk cId="921970993" sldId="271"/>
            <ac:spMk id="3" creationId="{8D824F20-58D8-4A8C-8C73-BD0711E842EF}"/>
          </ac:spMkLst>
        </pc:spChg>
        <pc:spChg chg="mod">
          <ac:chgData name="Leo Brittson" userId="9736c29a338c9095" providerId="LiveId" clId="{D3943E8C-A9AF-488A-A580-6282B7600E01}" dt="2021-06-07T02:33:33.326" v="40"/>
          <ac:spMkLst>
            <pc:docMk/>
            <pc:sldMk cId="921970993" sldId="271"/>
            <ac:spMk id="4" creationId="{4D6DB004-E2FA-4FA4-84E7-B74A1A9D4567}"/>
          </ac:spMkLst>
        </pc:spChg>
      </pc:sldChg>
      <pc:sldChg chg="modSp mod">
        <pc:chgData name="Leo Brittson" userId="9736c29a338c9095" providerId="LiveId" clId="{D3943E8C-A9AF-488A-A580-6282B7600E01}" dt="2021-06-08T16:38:39.045" v="474" actId="20577"/>
        <pc:sldMkLst>
          <pc:docMk/>
          <pc:sldMk cId="4011337664" sldId="272"/>
        </pc:sldMkLst>
        <pc:spChg chg="mod">
          <ac:chgData name="Leo Brittson" userId="9736c29a338c9095" providerId="LiveId" clId="{D3943E8C-A9AF-488A-A580-6282B7600E01}" dt="2021-06-07T02:33:33.326" v="40"/>
          <ac:spMkLst>
            <pc:docMk/>
            <pc:sldMk cId="4011337664" sldId="272"/>
            <ac:spMk id="3" creationId="{126D5E6E-451D-43D3-A643-BC9230DE4453}"/>
          </ac:spMkLst>
        </pc:spChg>
        <pc:spChg chg="mod">
          <ac:chgData name="Leo Brittson" userId="9736c29a338c9095" providerId="LiveId" clId="{D3943E8C-A9AF-488A-A580-6282B7600E01}" dt="2021-06-08T16:38:39.045" v="474" actId="20577"/>
          <ac:spMkLst>
            <pc:docMk/>
            <pc:sldMk cId="4011337664" sldId="272"/>
            <ac:spMk id="6" creationId="{6DB58386-70F3-451A-9865-B3E045420534}"/>
          </ac:spMkLst>
        </pc:spChg>
      </pc:sldChg>
      <pc:sldChg chg="modSp mod">
        <pc:chgData name="Leo Brittson" userId="9736c29a338c9095" providerId="LiveId" clId="{D3943E8C-A9AF-488A-A580-6282B7600E01}" dt="2021-06-07T02:37:35.373" v="52" actId="2711"/>
        <pc:sldMkLst>
          <pc:docMk/>
          <pc:sldMk cId="1102143731" sldId="273"/>
        </pc:sldMkLst>
        <pc:spChg chg="mod">
          <ac:chgData name="Leo Brittson" userId="9736c29a338c9095" providerId="LiveId" clId="{D3943E8C-A9AF-488A-A580-6282B7600E01}" dt="2021-06-07T02:37:35.373" v="52" actId="2711"/>
          <ac:spMkLst>
            <pc:docMk/>
            <pc:sldMk cId="1102143731" sldId="273"/>
            <ac:spMk id="3" creationId="{AE0E767F-59D4-4D8A-93F3-CAD44B416FD1}"/>
          </ac:spMkLst>
        </pc:spChg>
        <pc:spChg chg="mod">
          <ac:chgData name="Leo Brittson" userId="9736c29a338c9095" providerId="LiveId" clId="{D3943E8C-A9AF-488A-A580-6282B7600E01}" dt="2021-06-07T02:33:33.326" v="40"/>
          <ac:spMkLst>
            <pc:docMk/>
            <pc:sldMk cId="1102143731" sldId="273"/>
            <ac:spMk id="4" creationId="{8DBFBA45-2DB6-4123-9D03-14DF3E86F1E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1E50B8-5AC3-453C-9786-63A3A95798FA}" type="datetimeFigureOut">
              <a:rPr lang="en-US" smtClean="0"/>
              <a:t>6/8/2021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CA874-9610-4378-A18A-30758FF25A02}" type="slidenum">
              <a:rPr lang="en-US" smtClean="0"/>
              <a:t>‹#›</a:t>
            </a:fld>
            <a:endParaRPr lang="en-US"/>
          </a:p>
        </p:txBody>
      </p:sp>
    </p:spTree>
    <p:extLst>
      <p:ext uri="{BB962C8B-B14F-4D97-AF65-F5344CB8AC3E}">
        <p14:creationId xmlns:p14="http://schemas.microsoft.com/office/powerpoint/2010/main" val="207640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F1510-4E46-4AE4-A22F-FC6CA8E35A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378F69-1EFA-4E4D-9CF4-8B4D271DBF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F6036F-F560-462A-9636-5C7FFBCB3ED9}"/>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5FF681A0-E10D-4985-9CD6-CA72A557CD80}"/>
              </a:ext>
            </a:extLst>
          </p:cNvPr>
          <p:cNvSpPr>
            <a:spLocks noGrp="1"/>
          </p:cNvSpPr>
          <p:nvPr>
            <p:ph type="ftr" sz="quarter" idx="11"/>
          </p:nvPr>
        </p:nvSpPr>
        <p:spPr/>
        <p:txBody>
          <a:bodyPr/>
          <a:lstStyle/>
          <a:p>
            <a:r>
              <a:rPr lang="en-US"/>
              <a:t>March 23, 2021</a:t>
            </a:r>
          </a:p>
        </p:txBody>
      </p:sp>
      <p:sp>
        <p:nvSpPr>
          <p:cNvPr id="6" name="Slide Number Placeholder 5">
            <a:extLst>
              <a:ext uri="{FF2B5EF4-FFF2-40B4-BE49-F238E27FC236}">
                <a16:creationId xmlns:a16="http://schemas.microsoft.com/office/drawing/2014/main" id="{59F1F0D0-E9AF-4A43-AEAD-FD3B854C3764}"/>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95372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B6130-3D7C-4D58-A6EF-82E7969CBD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CDAA02-AC43-4C14-BD50-30EC9CF5C2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155F9-D1D2-4789-8021-2726214D4DA6}"/>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E01F19FC-4D35-49E4-9C45-2A71089140F6}"/>
              </a:ext>
            </a:extLst>
          </p:cNvPr>
          <p:cNvSpPr>
            <a:spLocks noGrp="1"/>
          </p:cNvSpPr>
          <p:nvPr>
            <p:ph type="ftr" sz="quarter" idx="11"/>
          </p:nvPr>
        </p:nvSpPr>
        <p:spPr/>
        <p:txBody>
          <a:bodyPr/>
          <a:lstStyle/>
          <a:p>
            <a:r>
              <a:rPr lang="en-US"/>
              <a:t>March 23, 2021</a:t>
            </a:r>
          </a:p>
        </p:txBody>
      </p:sp>
      <p:sp>
        <p:nvSpPr>
          <p:cNvPr id="6" name="Slide Number Placeholder 5">
            <a:extLst>
              <a:ext uri="{FF2B5EF4-FFF2-40B4-BE49-F238E27FC236}">
                <a16:creationId xmlns:a16="http://schemas.microsoft.com/office/drawing/2014/main" id="{5077D40F-BE7D-454A-8086-D4DE16CC0CAF}"/>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63789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0D85EF-91EB-498D-AB50-0B54703DA2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13FA44-7BB0-4EA0-BF89-D973974495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DC9AEF-E0FD-48EC-8A13-AEC80150CC64}"/>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EF99BD3C-CDFF-4D8B-95AC-483459FA0880}"/>
              </a:ext>
            </a:extLst>
          </p:cNvPr>
          <p:cNvSpPr>
            <a:spLocks noGrp="1"/>
          </p:cNvSpPr>
          <p:nvPr>
            <p:ph type="ftr" sz="quarter" idx="11"/>
          </p:nvPr>
        </p:nvSpPr>
        <p:spPr/>
        <p:txBody>
          <a:bodyPr/>
          <a:lstStyle/>
          <a:p>
            <a:r>
              <a:rPr lang="en-US"/>
              <a:t>March 23, 2021</a:t>
            </a:r>
          </a:p>
        </p:txBody>
      </p:sp>
      <p:sp>
        <p:nvSpPr>
          <p:cNvPr id="6" name="Slide Number Placeholder 5">
            <a:extLst>
              <a:ext uri="{FF2B5EF4-FFF2-40B4-BE49-F238E27FC236}">
                <a16:creationId xmlns:a16="http://schemas.microsoft.com/office/drawing/2014/main" id="{4B21CF54-7526-4B64-869C-E4638B01DFB9}"/>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2607740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6580-FDE1-4FB0-A1DE-4D1AAC9BA3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68B512-0E9F-48CB-B3F4-EF860A57DE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92E8A-B433-4BB6-A477-F50C81517D11}"/>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2F943131-4B00-4E57-926F-4B8AADDCA4F8}"/>
              </a:ext>
            </a:extLst>
          </p:cNvPr>
          <p:cNvSpPr>
            <a:spLocks noGrp="1"/>
          </p:cNvSpPr>
          <p:nvPr>
            <p:ph type="ftr" sz="quarter" idx="11"/>
          </p:nvPr>
        </p:nvSpPr>
        <p:spPr/>
        <p:txBody>
          <a:bodyPr/>
          <a:lstStyle/>
          <a:p>
            <a:r>
              <a:rPr lang="en-US"/>
              <a:t>March 23, 2021</a:t>
            </a:r>
          </a:p>
        </p:txBody>
      </p:sp>
      <p:sp>
        <p:nvSpPr>
          <p:cNvPr id="6" name="Slide Number Placeholder 5">
            <a:extLst>
              <a:ext uri="{FF2B5EF4-FFF2-40B4-BE49-F238E27FC236}">
                <a16:creationId xmlns:a16="http://schemas.microsoft.com/office/drawing/2014/main" id="{A883DD5F-8091-4F9A-82E1-38621770C5A3}"/>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66189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6597-1D0F-4A4B-A96F-BEDC80D8A3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084650-0D12-4CF7-8DD2-69490FB9F5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C7E77-5349-470B-96EB-63F3B7E6901F}"/>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2126CE6C-A105-4563-80DF-8C3B8716A83F}"/>
              </a:ext>
            </a:extLst>
          </p:cNvPr>
          <p:cNvSpPr>
            <a:spLocks noGrp="1"/>
          </p:cNvSpPr>
          <p:nvPr>
            <p:ph type="ftr" sz="quarter" idx="11"/>
          </p:nvPr>
        </p:nvSpPr>
        <p:spPr/>
        <p:txBody>
          <a:bodyPr/>
          <a:lstStyle/>
          <a:p>
            <a:r>
              <a:rPr lang="en-US"/>
              <a:t>March 23, 2021</a:t>
            </a:r>
          </a:p>
        </p:txBody>
      </p:sp>
      <p:sp>
        <p:nvSpPr>
          <p:cNvPr id="6" name="Slide Number Placeholder 5">
            <a:extLst>
              <a:ext uri="{FF2B5EF4-FFF2-40B4-BE49-F238E27FC236}">
                <a16:creationId xmlns:a16="http://schemas.microsoft.com/office/drawing/2014/main" id="{0AA40064-B7AE-481D-9242-D200DC5E823C}"/>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409248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C3C1-69ED-4955-802A-89B522D05A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EE9E4D-C3AD-4D47-B78C-16E21042E6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3DEA00-436B-451A-B7BA-7CAFE6AC0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408B80-F9BF-4FF3-9A72-7F7130180C55}"/>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F74A5C41-574E-4926-A811-D30836977652}"/>
              </a:ext>
            </a:extLst>
          </p:cNvPr>
          <p:cNvSpPr>
            <a:spLocks noGrp="1"/>
          </p:cNvSpPr>
          <p:nvPr>
            <p:ph type="ftr" sz="quarter" idx="11"/>
          </p:nvPr>
        </p:nvSpPr>
        <p:spPr/>
        <p:txBody>
          <a:bodyPr/>
          <a:lstStyle/>
          <a:p>
            <a:r>
              <a:rPr lang="en-US"/>
              <a:t>March 23, 2021</a:t>
            </a:r>
          </a:p>
        </p:txBody>
      </p:sp>
      <p:sp>
        <p:nvSpPr>
          <p:cNvPr id="7" name="Slide Number Placeholder 6">
            <a:extLst>
              <a:ext uri="{FF2B5EF4-FFF2-40B4-BE49-F238E27FC236}">
                <a16:creationId xmlns:a16="http://schemas.microsoft.com/office/drawing/2014/main" id="{B8A57461-E015-4206-9A72-93F89B454807}"/>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71644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C02B-0F06-49D2-8960-CAA405E5EA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0C3548-E1B6-4605-B436-3AC9001A11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B33DB8-166D-42E8-A328-979F956838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1D0F8-AAC7-4566-ABCF-A6DFBE117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BFCBD0-175B-4098-B88F-D6CE6D7B4D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EFC6E6-636B-4431-A507-EFB0FD70D485}"/>
              </a:ext>
            </a:extLst>
          </p:cNvPr>
          <p:cNvSpPr>
            <a:spLocks noGrp="1"/>
          </p:cNvSpPr>
          <p:nvPr>
            <p:ph type="dt" sz="half" idx="10"/>
          </p:nvPr>
        </p:nvSpPr>
        <p:spPr/>
        <p:txBody>
          <a:bodyPr/>
          <a:lstStyle/>
          <a:p>
            <a:r>
              <a:rPr lang="en-US"/>
              <a:t>3/23/2021</a:t>
            </a:r>
          </a:p>
        </p:txBody>
      </p:sp>
      <p:sp>
        <p:nvSpPr>
          <p:cNvPr id="8" name="Footer Placeholder 7">
            <a:extLst>
              <a:ext uri="{FF2B5EF4-FFF2-40B4-BE49-F238E27FC236}">
                <a16:creationId xmlns:a16="http://schemas.microsoft.com/office/drawing/2014/main" id="{CC30590A-537E-4658-BE99-586E6226B326}"/>
              </a:ext>
            </a:extLst>
          </p:cNvPr>
          <p:cNvSpPr>
            <a:spLocks noGrp="1"/>
          </p:cNvSpPr>
          <p:nvPr>
            <p:ph type="ftr" sz="quarter" idx="11"/>
          </p:nvPr>
        </p:nvSpPr>
        <p:spPr/>
        <p:txBody>
          <a:bodyPr/>
          <a:lstStyle/>
          <a:p>
            <a:r>
              <a:rPr lang="en-US"/>
              <a:t>March 23, 2021</a:t>
            </a:r>
          </a:p>
        </p:txBody>
      </p:sp>
      <p:sp>
        <p:nvSpPr>
          <p:cNvPr id="9" name="Slide Number Placeholder 8">
            <a:extLst>
              <a:ext uri="{FF2B5EF4-FFF2-40B4-BE49-F238E27FC236}">
                <a16:creationId xmlns:a16="http://schemas.microsoft.com/office/drawing/2014/main" id="{7CB03484-E77D-4004-9B85-987AF7EEDA69}"/>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299352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E7036-B0BC-449B-ACDA-A7406F0A4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12EE52-F7E5-4A41-A8BE-67D387DB4760}"/>
              </a:ext>
            </a:extLst>
          </p:cNvPr>
          <p:cNvSpPr>
            <a:spLocks noGrp="1"/>
          </p:cNvSpPr>
          <p:nvPr>
            <p:ph type="dt" sz="half" idx="10"/>
          </p:nvPr>
        </p:nvSpPr>
        <p:spPr/>
        <p:txBody>
          <a:bodyPr/>
          <a:lstStyle/>
          <a:p>
            <a:r>
              <a:rPr lang="en-US"/>
              <a:t>3/23/2021</a:t>
            </a:r>
          </a:p>
        </p:txBody>
      </p:sp>
      <p:sp>
        <p:nvSpPr>
          <p:cNvPr id="4" name="Footer Placeholder 3">
            <a:extLst>
              <a:ext uri="{FF2B5EF4-FFF2-40B4-BE49-F238E27FC236}">
                <a16:creationId xmlns:a16="http://schemas.microsoft.com/office/drawing/2014/main" id="{1C86BB38-517F-473C-BE09-7CF12248E34D}"/>
              </a:ext>
            </a:extLst>
          </p:cNvPr>
          <p:cNvSpPr>
            <a:spLocks noGrp="1"/>
          </p:cNvSpPr>
          <p:nvPr>
            <p:ph type="ftr" sz="quarter" idx="11"/>
          </p:nvPr>
        </p:nvSpPr>
        <p:spPr/>
        <p:txBody>
          <a:bodyPr/>
          <a:lstStyle/>
          <a:p>
            <a:r>
              <a:rPr lang="en-US"/>
              <a:t>March 23, 2021</a:t>
            </a:r>
          </a:p>
        </p:txBody>
      </p:sp>
      <p:sp>
        <p:nvSpPr>
          <p:cNvPr id="5" name="Slide Number Placeholder 4">
            <a:extLst>
              <a:ext uri="{FF2B5EF4-FFF2-40B4-BE49-F238E27FC236}">
                <a16:creationId xmlns:a16="http://schemas.microsoft.com/office/drawing/2014/main" id="{82C3F5C6-9FB3-4837-B32F-5521865F737C}"/>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06668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7ACBF1-8F10-418B-B91B-E3E32E8F8C09}"/>
              </a:ext>
            </a:extLst>
          </p:cNvPr>
          <p:cNvSpPr>
            <a:spLocks noGrp="1"/>
          </p:cNvSpPr>
          <p:nvPr>
            <p:ph type="dt" sz="half" idx="10"/>
          </p:nvPr>
        </p:nvSpPr>
        <p:spPr/>
        <p:txBody>
          <a:bodyPr/>
          <a:lstStyle/>
          <a:p>
            <a:r>
              <a:rPr lang="en-US"/>
              <a:t>3/23/2021</a:t>
            </a:r>
          </a:p>
        </p:txBody>
      </p:sp>
      <p:sp>
        <p:nvSpPr>
          <p:cNvPr id="3" name="Footer Placeholder 2">
            <a:extLst>
              <a:ext uri="{FF2B5EF4-FFF2-40B4-BE49-F238E27FC236}">
                <a16:creationId xmlns:a16="http://schemas.microsoft.com/office/drawing/2014/main" id="{9565D35B-8E15-4CF0-9B47-93FC1B304CEA}"/>
              </a:ext>
            </a:extLst>
          </p:cNvPr>
          <p:cNvSpPr>
            <a:spLocks noGrp="1"/>
          </p:cNvSpPr>
          <p:nvPr>
            <p:ph type="ftr" sz="quarter" idx="11"/>
          </p:nvPr>
        </p:nvSpPr>
        <p:spPr/>
        <p:txBody>
          <a:bodyPr/>
          <a:lstStyle/>
          <a:p>
            <a:r>
              <a:rPr lang="en-US"/>
              <a:t>March 23, 2021</a:t>
            </a:r>
          </a:p>
        </p:txBody>
      </p:sp>
      <p:sp>
        <p:nvSpPr>
          <p:cNvPr id="4" name="Slide Number Placeholder 3">
            <a:extLst>
              <a:ext uri="{FF2B5EF4-FFF2-40B4-BE49-F238E27FC236}">
                <a16:creationId xmlns:a16="http://schemas.microsoft.com/office/drawing/2014/main" id="{FCEEC1A3-2834-4F16-A39A-CD7532702814}"/>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25219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9DCB-9335-41A3-B300-158803983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76C3F1-AAAA-4C86-871B-292541CFED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C4D009-D429-45D7-99C9-9E17D86BA7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E47AC9-F3EC-4A05-8316-4DA6A338BEC3}"/>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7A3CBB89-D125-4C3A-95BC-400BC2E5A079}"/>
              </a:ext>
            </a:extLst>
          </p:cNvPr>
          <p:cNvSpPr>
            <a:spLocks noGrp="1"/>
          </p:cNvSpPr>
          <p:nvPr>
            <p:ph type="ftr" sz="quarter" idx="11"/>
          </p:nvPr>
        </p:nvSpPr>
        <p:spPr/>
        <p:txBody>
          <a:bodyPr/>
          <a:lstStyle/>
          <a:p>
            <a:r>
              <a:rPr lang="en-US"/>
              <a:t>March 23, 2021</a:t>
            </a:r>
          </a:p>
        </p:txBody>
      </p:sp>
      <p:sp>
        <p:nvSpPr>
          <p:cNvPr id="7" name="Slide Number Placeholder 6">
            <a:extLst>
              <a:ext uri="{FF2B5EF4-FFF2-40B4-BE49-F238E27FC236}">
                <a16:creationId xmlns:a16="http://schemas.microsoft.com/office/drawing/2014/main" id="{62AA0B98-AACB-4724-A0B5-E6B6A44FC448}"/>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80149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F09F0-319C-47B4-801C-DB84E0DC7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55551F-5806-41DB-92E2-52360F3C78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5A545-5D5E-41E1-AAE3-C10576B60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C63393-8FC2-4982-BFF7-972386411DE2}"/>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170830A2-A0C1-4A90-8D4D-758AE9E2F03A}"/>
              </a:ext>
            </a:extLst>
          </p:cNvPr>
          <p:cNvSpPr>
            <a:spLocks noGrp="1"/>
          </p:cNvSpPr>
          <p:nvPr>
            <p:ph type="ftr" sz="quarter" idx="11"/>
          </p:nvPr>
        </p:nvSpPr>
        <p:spPr/>
        <p:txBody>
          <a:bodyPr/>
          <a:lstStyle/>
          <a:p>
            <a:r>
              <a:rPr lang="en-US"/>
              <a:t>March 23, 2021</a:t>
            </a:r>
          </a:p>
        </p:txBody>
      </p:sp>
      <p:sp>
        <p:nvSpPr>
          <p:cNvPr id="7" name="Slide Number Placeholder 6">
            <a:extLst>
              <a:ext uri="{FF2B5EF4-FFF2-40B4-BE49-F238E27FC236}">
                <a16:creationId xmlns:a16="http://schemas.microsoft.com/office/drawing/2014/main" id="{3E835E75-22D3-4D65-979B-6462D753B808}"/>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13391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93826E-BAC8-44F2-8076-7972B3090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DBE820-CE12-494F-A346-BE508362A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091A9-1349-41A5-B98C-1E90C3236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3/23/2021</a:t>
            </a:r>
          </a:p>
        </p:txBody>
      </p:sp>
      <p:sp>
        <p:nvSpPr>
          <p:cNvPr id="5" name="Footer Placeholder 4">
            <a:extLst>
              <a:ext uri="{FF2B5EF4-FFF2-40B4-BE49-F238E27FC236}">
                <a16:creationId xmlns:a16="http://schemas.microsoft.com/office/drawing/2014/main" id="{CF0282AE-FA9B-4F4F-8D41-00C61AE7B8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March 23, 2021</a:t>
            </a:r>
          </a:p>
        </p:txBody>
      </p:sp>
      <p:sp>
        <p:nvSpPr>
          <p:cNvPr id="6" name="Slide Number Placeholder 5">
            <a:extLst>
              <a:ext uri="{FF2B5EF4-FFF2-40B4-BE49-F238E27FC236}">
                <a16:creationId xmlns:a16="http://schemas.microsoft.com/office/drawing/2014/main" id="{C9BA451F-1EDA-4FB2-A8A7-31D0158E89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05607-4D65-4710-A629-CB9E8549A75A}" type="slidenum">
              <a:rPr lang="en-US" smtClean="0"/>
              <a:t>‹#›</a:t>
            </a:fld>
            <a:endParaRPr lang="en-US"/>
          </a:p>
        </p:txBody>
      </p:sp>
    </p:spTree>
    <p:extLst>
      <p:ext uri="{BB962C8B-B14F-4D97-AF65-F5344CB8AC3E}">
        <p14:creationId xmlns:p14="http://schemas.microsoft.com/office/powerpoint/2010/main" val="3916425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zoom.us/j/9965445338?pwd=c2xPZWtUOU9uRjdpU3FCdTg4ZURUQT09"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trustee@washington-twp.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5232-4314-4455-A2AC-B8CF1E96941B}"/>
              </a:ext>
            </a:extLst>
          </p:cNvPr>
          <p:cNvSpPr>
            <a:spLocks noGrp="1"/>
          </p:cNvSpPr>
          <p:nvPr>
            <p:ph type="ctrTitle"/>
          </p:nvPr>
        </p:nvSpPr>
        <p:spPr>
          <a:xfrm>
            <a:off x="1524000" y="1122363"/>
            <a:ext cx="9144000" cy="3771690"/>
          </a:xfrm>
        </p:spPr>
        <p:txBody>
          <a:bodyPr/>
          <a:lstStyle/>
          <a:p>
            <a:r>
              <a:rPr lang="en-US" dirty="0"/>
              <a:t>Washington Township</a:t>
            </a:r>
            <a:br>
              <a:rPr lang="en-US" dirty="0"/>
            </a:br>
            <a:r>
              <a:rPr lang="en-US" dirty="0"/>
              <a:t>Trustee Meeting</a:t>
            </a:r>
          </a:p>
        </p:txBody>
      </p:sp>
      <p:sp>
        <p:nvSpPr>
          <p:cNvPr id="3" name="Subtitle 2">
            <a:extLst>
              <a:ext uri="{FF2B5EF4-FFF2-40B4-BE49-F238E27FC236}">
                <a16:creationId xmlns:a16="http://schemas.microsoft.com/office/drawing/2014/main" id="{0F8907D6-5F59-49C3-A85D-FDD135BB5D14}"/>
              </a:ext>
            </a:extLst>
          </p:cNvPr>
          <p:cNvSpPr>
            <a:spLocks noGrp="1"/>
          </p:cNvSpPr>
          <p:nvPr>
            <p:ph type="subTitle" idx="1"/>
          </p:nvPr>
        </p:nvSpPr>
        <p:spPr>
          <a:xfrm>
            <a:off x="1524000" y="5187351"/>
            <a:ext cx="9144000" cy="1144437"/>
          </a:xfrm>
        </p:spPr>
        <p:txBody>
          <a:bodyPr/>
          <a:lstStyle/>
          <a:p>
            <a:r>
              <a:rPr lang="en-US" dirty="0"/>
              <a:t>June 8, 2021</a:t>
            </a:r>
          </a:p>
        </p:txBody>
      </p:sp>
      <p:pic>
        <p:nvPicPr>
          <p:cNvPr id="5" name="Picture 4">
            <a:extLst>
              <a:ext uri="{FF2B5EF4-FFF2-40B4-BE49-F238E27FC236}">
                <a16:creationId xmlns:a16="http://schemas.microsoft.com/office/drawing/2014/main" id="{4C40E677-81A4-48F2-BBD0-5B734321F3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5985" y="1006416"/>
            <a:ext cx="6556391" cy="1591214"/>
          </a:xfrm>
          <a:prstGeom prst="rect">
            <a:avLst/>
          </a:prstGeom>
        </p:spPr>
      </p:pic>
      <p:sp>
        <p:nvSpPr>
          <p:cNvPr id="4" name="Footer Placeholder 3">
            <a:extLst>
              <a:ext uri="{FF2B5EF4-FFF2-40B4-BE49-F238E27FC236}">
                <a16:creationId xmlns:a16="http://schemas.microsoft.com/office/drawing/2014/main" id="{1F595025-ED4F-4A1C-998F-14F8CD3CC130}"/>
              </a:ext>
            </a:extLst>
          </p:cNvPr>
          <p:cNvSpPr>
            <a:spLocks noGrp="1"/>
          </p:cNvSpPr>
          <p:nvPr>
            <p:ph type="ftr" sz="quarter" idx="11"/>
          </p:nvPr>
        </p:nvSpPr>
        <p:spPr>
          <a:xfrm>
            <a:off x="4136366" y="6356350"/>
            <a:ext cx="4114800" cy="365125"/>
          </a:xfrm>
        </p:spPr>
        <p:txBody>
          <a:bodyPr/>
          <a:lstStyle/>
          <a:p>
            <a:endParaRPr lang="en-US" dirty="0"/>
          </a:p>
          <a:p>
            <a:r>
              <a:rPr lang="en-US" dirty="0"/>
              <a:t>June 8, 2021</a:t>
            </a:r>
          </a:p>
          <a:p>
            <a:endParaRPr lang="en-US" dirty="0"/>
          </a:p>
        </p:txBody>
      </p:sp>
      <p:sp>
        <p:nvSpPr>
          <p:cNvPr id="6" name="Slide Number Placeholder 5">
            <a:extLst>
              <a:ext uri="{FF2B5EF4-FFF2-40B4-BE49-F238E27FC236}">
                <a16:creationId xmlns:a16="http://schemas.microsoft.com/office/drawing/2014/main" id="{84260D35-27A6-4491-9C70-A387A1428937}"/>
              </a:ext>
            </a:extLst>
          </p:cNvPr>
          <p:cNvSpPr>
            <a:spLocks noGrp="1"/>
          </p:cNvSpPr>
          <p:nvPr>
            <p:ph type="sldNum" sz="quarter" idx="12"/>
          </p:nvPr>
        </p:nvSpPr>
        <p:spPr/>
        <p:txBody>
          <a:bodyPr/>
          <a:lstStyle/>
          <a:p>
            <a:fld id="{F4605607-4D65-4710-A629-CB9E8549A75A}" type="slidenum">
              <a:rPr lang="en-US" smtClean="0"/>
              <a:t>1</a:t>
            </a:fld>
            <a:endParaRPr lang="en-US"/>
          </a:p>
        </p:txBody>
      </p:sp>
    </p:spTree>
    <p:extLst>
      <p:ext uri="{BB962C8B-B14F-4D97-AF65-F5344CB8AC3E}">
        <p14:creationId xmlns:p14="http://schemas.microsoft.com/office/powerpoint/2010/main" val="2719978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11679" y="1444925"/>
            <a:ext cx="10515600" cy="901460"/>
          </a:xfrm>
        </p:spPr>
        <p:txBody>
          <a:bodyPr>
            <a:normAutofit/>
          </a:bodyPr>
          <a:lstStyle/>
          <a:p>
            <a:pPr algn="ctr"/>
            <a:r>
              <a:rPr lang="en-US" sz="3200" dirty="0"/>
              <a:t>Old Business</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7637" y="416225"/>
            <a:ext cx="4238625" cy="1028700"/>
          </a:xfrm>
        </p:spPr>
      </p:pic>
      <p:sp>
        <p:nvSpPr>
          <p:cNvPr id="3" name="TextBox 2">
            <a:extLst>
              <a:ext uri="{FF2B5EF4-FFF2-40B4-BE49-F238E27FC236}">
                <a16:creationId xmlns:a16="http://schemas.microsoft.com/office/drawing/2014/main" id="{D8B1016C-C5F4-4884-9CB0-1B9003290E9E}"/>
              </a:ext>
            </a:extLst>
          </p:cNvPr>
          <p:cNvSpPr txBox="1"/>
          <p:nvPr/>
        </p:nvSpPr>
        <p:spPr>
          <a:xfrm>
            <a:off x="592349" y="2346386"/>
            <a:ext cx="11605402" cy="2539157"/>
          </a:xfrm>
          <a:prstGeom prst="rect">
            <a:avLst/>
          </a:prstGeom>
          <a:noFill/>
        </p:spPr>
        <p:txBody>
          <a:bodyPr wrap="square" rtlCol="0">
            <a:spAutoFit/>
          </a:bodyPr>
          <a:lstStyle/>
          <a:p>
            <a:pPr marL="285750" indent="-285750">
              <a:buFont typeface="Arial" panose="020B0604020202020204" pitchFamily="34" charset="0"/>
              <a:buChar char="•"/>
            </a:pPr>
            <a:r>
              <a:rPr lang="en-US" sz="1100" dirty="0"/>
              <a:t>Update on status of </a:t>
            </a:r>
            <a:r>
              <a:rPr lang="en-US" sz="1100" dirty="0" err="1"/>
              <a:t>Lexipole</a:t>
            </a:r>
            <a:r>
              <a:rPr lang="en-US" sz="1100" dirty="0"/>
              <a:t> for Fire &amp; Police.   Installation date of August 1, 2021.  </a:t>
            </a:r>
          </a:p>
          <a:p>
            <a:pPr marL="285750" indent="-285750">
              <a:buFont typeface="Arial" panose="020B0604020202020204" pitchFamily="34" charset="0"/>
              <a:buChar char="•"/>
            </a:pPr>
            <a:r>
              <a:rPr lang="en-US" sz="1100" dirty="0"/>
              <a:t>Follow up on TruPay?</a:t>
            </a:r>
          </a:p>
          <a:p>
            <a:pPr marL="285750" indent="-285750">
              <a:buFont typeface="Arial" panose="020B0604020202020204" pitchFamily="34" charset="0"/>
              <a:buChar char="•"/>
            </a:pPr>
            <a:r>
              <a:rPr lang="en-US" sz="1100" dirty="0">
                <a:solidFill>
                  <a:srgbClr val="000000"/>
                </a:solidFill>
                <a:effectLst/>
                <a:ea typeface="Times New Roman" panose="02020603050405020304" pitchFamily="18" charset="0"/>
                <a:cs typeface="Calibri" panose="020F0502020204030204" pitchFamily="34" charset="0"/>
              </a:rPr>
              <a:t>Looking into, with Shelly, online payment system for fines, park rental, permits</a:t>
            </a:r>
            <a:endParaRPr lang="en-US" sz="11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dirty="0"/>
              <a:t>Update on </a:t>
            </a:r>
            <a:r>
              <a:rPr lang="en-US" sz="1100" dirty="0" err="1"/>
              <a:t>Villamar</a:t>
            </a:r>
            <a:r>
              <a:rPr lang="en-US" sz="1100" dirty="0"/>
              <a:t> park</a:t>
            </a:r>
          </a:p>
          <a:p>
            <a:pPr marL="285750" indent="-285750">
              <a:buFont typeface="Arial" panose="020B0604020202020204" pitchFamily="34" charset="0"/>
              <a:buChar char="•"/>
            </a:pPr>
            <a:r>
              <a:rPr lang="en-US" sz="1100" dirty="0"/>
              <a:t>Update on Bid for Junk cars, towing contract, and tow lot.</a:t>
            </a:r>
          </a:p>
          <a:p>
            <a:pPr marL="285750" indent="-285750">
              <a:buFont typeface="Arial" panose="020B0604020202020204" pitchFamily="34" charset="0"/>
              <a:buChar char="•"/>
            </a:pPr>
            <a:r>
              <a:rPr lang="en-US" sz="1100" dirty="0"/>
              <a:t>Target date for move from Blessing to be complete by June 15, 2021</a:t>
            </a:r>
          </a:p>
          <a:p>
            <a:pPr marL="285750" indent="-285750">
              <a:buFont typeface="Arial" panose="020B0604020202020204" pitchFamily="34" charset="0"/>
              <a:buChar char="•"/>
            </a:pPr>
            <a:r>
              <a:rPr lang="en-US" sz="1100" dirty="0"/>
              <a:t>Doug Whiting property update</a:t>
            </a:r>
          </a:p>
          <a:p>
            <a:pPr marL="285750" indent="-285750">
              <a:buFont typeface="Arial" panose="020B0604020202020204" pitchFamily="34" charset="0"/>
              <a:buChar char="•"/>
            </a:pPr>
            <a:r>
              <a:rPr lang="en-US" sz="1100" dirty="0"/>
              <a:t>911 Consolidation update</a:t>
            </a:r>
          </a:p>
          <a:p>
            <a:pPr marL="285750" indent="-285750">
              <a:buFont typeface="Arial" panose="020B0604020202020204" pitchFamily="34" charset="0"/>
              <a:buChar char="•"/>
            </a:pPr>
            <a:r>
              <a:rPr lang="en-US" sz="1100" dirty="0"/>
              <a:t>Capital Needs assessment by department pushed out to July</a:t>
            </a:r>
          </a:p>
          <a:p>
            <a:pPr marL="285750" indent="-285750">
              <a:buFont typeface="Arial" panose="020B0604020202020204" pitchFamily="34" charset="0"/>
              <a:buChar char="•"/>
            </a:pPr>
            <a:r>
              <a:rPr lang="en-US" sz="1100" dirty="0">
                <a:effectLst/>
                <a:ea typeface="Times New Roman" panose="02020603050405020304" pitchFamily="18" charset="0"/>
              </a:rPr>
              <a:t>OTA has been keeping us informed of the US Treasury’s guidance for this funding.  No definite determination has been released for the remaining townships to receive at this time.  They will inform us as soon as there is determination given</a:t>
            </a:r>
          </a:p>
          <a:p>
            <a:pPr marL="285750" indent="-285750">
              <a:buFont typeface="Arial" panose="020B0604020202020204" pitchFamily="34" charset="0"/>
              <a:buChar char="•"/>
            </a:pPr>
            <a:r>
              <a:rPr lang="en-US" sz="1100" dirty="0"/>
              <a:t>Online payments</a:t>
            </a:r>
          </a:p>
          <a:p>
            <a:pPr marL="285750" indent="-285750">
              <a:buFont typeface="Arial" panose="020B0604020202020204" pitchFamily="34" charset="0"/>
              <a:buChar char="•"/>
            </a:pPr>
            <a:endParaRPr lang="en-US" sz="1100" dirty="0"/>
          </a:p>
          <a:p>
            <a:endParaRPr lang="en-US" sz="1600" dirty="0"/>
          </a:p>
        </p:txBody>
      </p:sp>
      <p:sp>
        <p:nvSpPr>
          <p:cNvPr id="4" name="Footer Placeholder 3">
            <a:extLst>
              <a:ext uri="{FF2B5EF4-FFF2-40B4-BE49-F238E27FC236}">
                <a16:creationId xmlns:a16="http://schemas.microsoft.com/office/drawing/2014/main" id="{BC3BFDA5-A3DA-4C3D-BE9A-D001AC619AEE}"/>
              </a:ext>
            </a:extLst>
          </p:cNvPr>
          <p:cNvSpPr>
            <a:spLocks noGrp="1"/>
          </p:cNvSpPr>
          <p:nvPr>
            <p:ph type="ftr" sz="quarter" idx="11"/>
          </p:nvPr>
        </p:nvSpPr>
        <p:spPr/>
        <p:txBody>
          <a:bodyPr/>
          <a:lstStyle/>
          <a:p>
            <a:r>
              <a:rPr lang="en-US" dirty="0"/>
              <a:t>June 8, 2021</a:t>
            </a:r>
          </a:p>
        </p:txBody>
      </p:sp>
      <p:sp>
        <p:nvSpPr>
          <p:cNvPr id="6" name="Slide Number Placeholder 5">
            <a:extLst>
              <a:ext uri="{FF2B5EF4-FFF2-40B4-BE49-F238E27FC236}">
                <a16:creationId xmlns:a16="http://schemas.microsoft.com/office/drawing/2014/main" id="{89655DBC-9E54-47D7-9498-DC7379117015}"/>
              </a:ext>
            </a:extLst>
          </p:cNvPr>
          <p:cNvSpPr>
            <a:spLocks noGrp="1"/>
          </p:cNvSpPr>
          <p:nvPr>
            <p:ph type="sldNum" sz="quarter" idx="12"/>
          </p:nvPr>
        </p:nvSpPr>
        <p:spPr/>
        <p:txBody>
          <a:bodyPr/>
          <a:lstStyle/>
          <a:p>
            <a:fld id="{F4605607-4D65-4710-A629-CB9E8549A75A}" type="slidenum">
              <a:rPr lang="en-US" smtClean="0"/>
              <a:t>10</a:t>
            </a:fld>
            <a:endParaRPr lang="en-US"/>
          </a:p>
        </p:txBody>
      </p:sp>
    </p:spTree>
    <p:extLst>
      <p:ext uri="{BB962C8B-B14F-4D97-AF65-F5344CB8AC3E}">
        <p14:creationId xmlns:p14="http://schemas.microsoft.com/office/powerpoint/2010/main" val="1497096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80690" y="1444925"/>
            <a:ext cx="10515600" cy="751935"/>
          </a:xfrm>
        </p:spPr>
        <p:txBody>
          <a:bodyPr>
            <a:normAutofit/>
          </a:bodyPr>
          <a:lstStyle/>
          <a:p>
            <a:pPr algn="ctr"/>
            <a:r>
              <a:rPr lang="en-US" sz="3200" dirty="0"/>
              <a:t>New Business</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7" name="TextBox 6">
            <a:extLst>
              <a:ext uri="{FF2B5EF4-FFF2-40B4-BE49-F238E27FC236}">
                <a16:creationId xmlns:a16="http://schemas.microsoft.com/office/drawing/2014/main" id="{8EF62375-BF56-4816-B4F6-88EA519F8E70}"/>
              </a:ext>
            </a:extLst>
          </p:cNvPr>
          <p:cNvSpPr txBox="1"/>
          <p:nvPr/>
        </p:nvSpPr>
        <p:spPr>
          <a:xfrm>
            <a:off x="943154" y="2288959"/>
            <a:ext cx="10443714" cy="2739211"/>
          </a:xfrm>
          <a:prstGeom prst="rect">
            <a:avLst/>
          </a:prstGeom>
          <a:noFill/>
        </p:spPr>
        <p:txBody>
          <a:bodyPr wrap="square" rtlCol="0">
            <a:spAutoFit/>
          </a:bodyPr>
          <a:lstStyle/>
          <a:p>
            <a:pPr marL="171450" indent="-171450">
              <a:buFont typeface="Arial" panose="020B0604020202020204" pitchFamily="34" charset="0"/>
              <a:buChar char="•"/>
            </a:pPr>
            <a:r>
              <a:rPr lang="en-US" sz="1200" dirty="0"/>
              <a:t>Meeting format going forward, remote, in person or remote &amp; in person</a:t>
            </a:r>
          </a:p>
          <a:p>
            <a:pPr marL="171450" indent="-171450">
              <a:buFont typeface="Arial" panose="020B0604020202020204" pitchFamily="34" charset="0"/>
              <a:buChar char="•"/>
            </a:pPr>
            <a:r>
              <a:rPr lang="en-US" sz="1200" dirty="0"/>
              <a:t>Procedures for speaking at meetings</a:t>
            </a:r>
          </a:p>
          <a:p>
            <a:pPr marL="171450" indent="-171450">
              <a:buFont typeface="Arial" panose="020B0604020202020204" pitchFamily="34" charset="0"/>
              <a:buChar char="•"/>
            </a:pPr>
            <a:r>
              <a:rPr lang="en-US" sz="1200" dirty="0"/>
              <a:t>Administration of Facebook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US" sz="1100" dirty="0">
                <a:ea typeface="Times New Roman" panose="02020603050405020304" pitchFamily="18" charset="0"/>
              </a:rPr>
              <a:t>Approve invoice for Lighthouse for the </a:t>
            </a:r>
            <a:r>
              <a:rPr lang="en-US" sz="1100" dirty="0" err="1">
                <a:ea typeface="Times New Roman" panose="02020603050405020304" pitchFamily="18" charset="0"/>
              </a:rPr>
              <a:t>amout</a:t>
            </a:r>
            <a:r>
              <a:rPr lang="en-US" sz="1100" dirty="0">
                <a:ea typeface="Times New Roman" panose="02020603050405020304" pitchFamily="18" charset="0"/>
              </a:rPr>
              <a:t> of 1326 based on 51 employees.  (verify this number)</a:t>
            </a:r>
          </a:p>
          <a:p>
            <a:pPr marL="171450" marR="0" indent="-171450">
              <a:spcBef>
                <a:spcPts val="0"/>
              </a:spcBef>
              <a:spcAft>
                <a:spcPts val="0"/>
              </a:spcAft>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Hi! I was just wondering if by chance we could get a no parking sign placed at the corner of Rounding River and Point Pleasant Way? When cars park between our driveway and the corner, it makes it hard to turn right onto Point Pleasant Way and also to get into our driveway.  If not a permanent sign, at least a temporary one on June 26th please.</a:t>
            </a:r>
          </a:p>
          <a:p>
            <a:pPr marL="171450" marR="0" indent="-171450">
              <a:spcBef>
                <a:spcPts val="0"/>
              </a:spcBef>
              <a:spcAft>
                <a:spcPts val="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Times New Roman" panose="02020603050405020304" pitchFamily="18" charset="0"/>
              </a:rPr>
              <a:t>June </a:t>
            </a:r>
            <a:r>
              <a:rPr lang="en-US" sz="1100">
                <a:latin typeface="Calibri" panose="020F0502020204030204" pitchFamily="34" charset="0"/>
                <a:ea typeface="Calibri" panose="020F0502020204030204" pitchFamily="34" charset="0"/>
                <a:cs typeface="Times New Roman" panose="02020603050405020304" pitchFamily="18" charset="0"/>
              </a:rPr>
              <a:t>22</a:t>
            </a:r>
            <a:r>
              <a:rPr lang="en-US" sz="1100" baseline="30000">
                <a:latin typeface="Calibri" panose="020F0502020204030204" pitchFamily="34" charset="0"/>
                <a:ea typeface="Calibri" panose="020F0502020204030204" pitchFamily="34" charset="0"/>
                <a:cs typeface="Times New Roman" panose="02020603050405020304" pitchFamily="18" charset="0"/>
              </a:rPr>
              <a:t>nd</a:t>
            </a:r>
            <a:r>
              <a:rPr lang="en-US" sz="1100">
                <a:latin typeface="Calibri" panose="020F0502020204030204" pitchFamily="34" charset="0"/>
                <a:ea typeface="Calibri" panose="020F0502020204030204" pitchFamily="34" charset="0"/>
                <a:cs typeface="Times New Roman" panose="02020603050405020304" pitchFamily="18" charset="0"/>
              </a:rPr>
              <a:t> Meeting.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sz="1100" dirty="0">
              <a:ea typeface="Times New Roman" panose="02020603050405020304" pitchFamily="18" charset="0"/>
            </a:endParaRPr>
          </a:p>
          <a:p>
            <a:pPr marL="0" marR="0">
              <a:spcBef>
                <a:spcPts val="0"/>
              </a:spcBef>
              <a:spcAft>
                <a:spcPts val="0"/>
              </a:spcAft>
            </a:pPr>
            <a:endParaRPr lang="en-US" sz="1100" dirty="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ea typeface="Times New Roman" panose="02020603050405020304" pitchFamily="18" charset="0"/>
            </a:endParaRPr>
          </a:p>
          <a:p>
            <a:pPr marL="285750" indent="-285750">
              <a:buFont typeface="Arial" panose="020B0604020202020204" pitchFamily="34" charset="0"/>
              <a:buChar char="•"/>
            </a:pPr>
            <a:endParaRPr lang="en-US" sz="1100" dirty="0">
              <a:effectLst/>
              <a:ea typeface="Times New Roman" panose="02020603050405020304" pitchFamily="18" charset="0"/>
            </a:endParaRPr>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endParaRPr lang="en-US" dirty="0"/>
          </a:p>
        </p:txBody>
      </p:sp>
      <p:sp>
        <p:nvSpPr>
          <p:cNvPr id="3" name="Footer Placeholder 2">
            <a:extLst>
              <a:ext uri="{FF2B5EF4-FFF2-40B4-BE49-F238E27FC236}">
                <a16:creationId xmlns:a16="http://schemas.microsoft.com/office/drawing/2014/main" id="{56B30801-C135-4B84-AD24-E3D7C42DEDAC}"/>
              </a:ext>
            </a:extLst>
          </p:cNvPr>
          <p:cNvSpPr>
            <a:spLocks noGrp="1"/>
          </p:cNvSpPr>
          <p:nvPr>
            <p:ph type="ftr" sz="quarter" idx="11"/>
          </p:nvPr>
        </p:nvSpPr>
        <p:spPr/>
        <p:txBody>
          <a:bodyPr/>
          <a:lstStyle/>
          <a:p>
            <a:r>
              <a:rPr lang="en-US" dirty="0"/>
              <a:t>June 8, 2021</a:t>
            </a:r>
          </a:p>
        </p:txBody>
      </p:sp>
      <p:sp>
        <p:nvSpPr>
          <p:cNvPr id="4" name="Slide Number Placeholder 3">
            <a:extLst>
              <a:ext uri="{FF2B5EF4-FFF2-40B4-BE49-F238E27FC236}">
                <a16:creationId xmlns:a16="http://schemas.microsoft.com/office/drawing/2014/main" id="{652113D2-EC4F-4562-A2F2-80228EAE6B8E}"/>
              </a:ext>
            </a:extLst>
          </p:cNvPr>
          <p:cNvSpPr>
            <a:spLocks noGrp="1"/>
          </p:cNvSpPr>
          <p:nvPr>
            <p:ph type="sldNum" sz="quarter" idx="12"/>
          </p:nvPr>
        </p:nvSpPr>
        <p:spPr/>
        <p:txBody>
          <a:bodyPr/>
          <a:lstStyle/>
          <a:p>
            <a:fld id="{F4605607-4D65-4710-A629-CB9E8549A75A}" type="slidenum">
              <a:rPr lang="en-US" smtClean="0"/>
              <a:t>11</a:t>
            </a:fld>
            <a:endParaRPr lang="en-US"/>
          </a:p>
        </p:txBody>
      </p:sp>
    </p:spTree>
    <p:extLst>
      <p:ext uri="{BB962C8B-B14F-4D97-AF65-F5344CB8AC3E}">
        <p14:creationId xmlns:p14="http://schemas.microsoft.com/office/powerpoint/2010/main" val="1846898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840302"/>
            <a:ext cx="10515600" cy="1282460"/>
          </a:xfrm>
        </p:spPr>
        <p:txBody>
          <a:bodyPr>
            <a:normAutofit/>
          </a:bodyPr>
          <a:lstStyle/>
          <a:p>
            <a:r>
              <a:rPr lang="en-US" sz="1500"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Footer Placeholder 2">
            <a:extLst>
              <a:ext uri="{FF2B5EF4-FFF2-40B4-BE49-F238E27FC236}">
                <a16:creationId xmlns:a16="http://schemas.microsoft.com/office/drawing/2014/main" id="{126D5E6E-451D-43D3-A643-BC9230DE4453}"/>
              </a:ext>
            </a:extLst>
          </p:cNvPr>
          <p:cNvSpPr>
            <a:spLocks noGrp="1"/>
          </p:cNvSpPr>
          <p:nvPr>
            <p:ph type="ftr" sz="quarter" idx="11"/>
          </p:nvPr>
        </p:nvSpPr>
        <p:spPr/>
        <p:txBody>
          <a:bodyPr/>
          <a:lstStyle/>
          <a:p>
            <a:r>
              <a:rPr lang="en-US" dirty="0"/>
              <a:t>June 8, 2021</a:t>
            </a:r>
          </a:p>
        </p:txBody>
      </p:sp>
      <p:sp>
        <p:nvSpPr>
          <p:cNvPr id="4" name="Slide Number Placeholder 3">
            <a:extLst>
              <a:ext uri="{FF2B5EF4-FFF2-40B4-BE49-F238E27FC236}">
                <a16:creationId xmlns:a16="http://schemas.microsoft.com/office/drawing/2014/main" id="{64B533F4-23B8-4DEC-9418-F7976C38A426}"/>
              </a:ext>
            </a:extLst>
          </p:cNvPr>
          <p:cNvSpPr>
            <a:spLocks noGrp="1"/>
          </p:cNvSpPr>
          <p:nvPr>
            <p:ph type="sldNum" sz="quarter" idx="12"/>
          </p:nvPr>
        </p:nvSpPr>
        <p:spPr/>
        <p:txBody>
          <a:bodyPr/>
          <a:lstStyle/>
          <a:p>
            <a:fld id="{F4605607-4D65-4710-A629-CB9E8549A75A}" type="slidenum">
              <a:rPr lang="en-US" smtClean="0"/>
              <a:t>12</a:t>
            </a:fld>
            <a:endParaRPr lang="en-US"/>
          </a:p>
        </p:txBody>
      </p:sp>
      <p:sp>
        <p:nvSpPr>
          <p:cNvPr id="6" name="TextBox 5">
            <a:extLst>
              <a:ext uri="{FF2B5EF4-FFF2-40B4-BE49-F238E27FC236}">
                <a16:creationId xmlns:a16="http://schemas.microsoft.com/office/drawing/2014/main" id="{6DB58386-70F3-451A-9865-B3E045420534}"/>
              </a:ext>
            </a:extLst>
          </p:cNvPr>
          <p:cNvSpPr txBox="1"/>
          <p:nvPr/>
        </p:nvSpPr>
        <p:spPr>
          <a:xfrm>
            <a:off x="276045" y="1696528"/>
            <a:ext cx="11783683" cy="4801314"/>
          </a:xfrm>
          <a:prstGeom prst="rect">
            <a:avLst/>
          </a:prstGeom>
          <a:noFill/>
        </p:spPr>
        <p:txBody>
          <a:bodyPr wrap="square" rtlCol="0">
            <a:spAutoFit/>
          </a:bodyPr>
          <a:lstStyle/>
          <a:p>
            <a:pPr marL="0" marR="0">
              <a:spcBef>
                <a:spcPts val="0"/>
              </a:spcBef>
              <a:spcAft>
                <a:spcPts val="0"/>
              </a:spcAft>
            </a:pPr>
            <a:r>
              <a:rPr lang="en-US" dirty="0">
                <a:latin typeface="Calibri" panose="020F0502020204030204" pitchFamily="34" charset="0"/>
                <a:ea typeface="Calibri" panose="020F0502020204030204" pitchFamily="34" charset="0"/>
              </a:rPr>
              <a:t>A</a:t>
            </a:r>
            <a:r>
              <a:rPr lang="en-US" sz="1800" dirty="0">
                <a:effectLst/>
                <a:latin typeface="Calibri" panose="020F0502020204030204" pitchFamily="34" charset="0"/>
                <a:ea typeface="Calibri" panose="020F0502020204030204" pitchFamily="34" charset="0"/>
              </a:rPr>
              <a:t>pprove Supplemental Appropriations, Blanket Certificates, Purchase Orders and Check numbers 48761-48791 Electronic payments: 88 &amp; 117 to 142 &amp; 145 to 148 totaling $64,030.36.</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Accounting Totaling:  $31,166.99</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Payroll Totaling:  $32,863.37</a:t>
            </a:r>
          </a:p>
          <a:p>
            <a:pPr marL="0" marR="0">
              <a:spcBef>
                <a:spcPts val="0"/>
              </a:spcBef>
              <a:spcAft>
                <a:spcPts val="0"/>
              </a:spcAft>
            </a:pPr>
            <a:endParaRPr lang="en-US" dirty="0">
              <a:latin typeface="Calibri" panose="020F0502020204030204" pitchFamily="34" charset="0"/>
              <a:ea typeface="Calibri" panose="020F0502020204030204" pitchFamily="34" charset="0"/>
            </a:endParaRPr>
          </a:p>
          <a:p>
            <a:endParaRPr lang="en-US"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lvl="1"/>
            <a:endParaRPr lang="en-US" dirty="0"/>
          </a:p>
          <a:p>
            <a:pPr lvl="1"/>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Open the floor for Questions or Comments 5 minutes per person.</a:t>
            </a:r>
          </a:p>
          <a:p>
            <a:pPr marL="742950" lvl="1" indent="-285750">
              <a:buFont typeface="Arial" panose="020B0604020202020204" pitchFamily="34" charset="0"/>
              <a:buChar char="•"/>
            </a:pPr>
            <a:r>
              <a:rPr lang="en-US" dirty="0"/>
              <a:t>Executive Session – </a:t>
            </a:r>
            <a:r>
              <a:rPr lang="en-US" kern="50" dirty="0">
                <a:effectLst/>
                <a:latin typeface="Arial" panose="020B0604020202020204" pitchFamily="34" charset="0"/>
                <a:ea typeface="Lucida Sans Unicode" panose="020B0602030504020204" pitchFamily="34" charset="0"/>
              </a:rPr>
              <a:t>- </a:t>
            </a:r>
            <a:r>
              <a:rPr lang="en-US" kern="50" dirty="0">
                <a:effectLst/>
                <a:ea typeface="Lucida Sans Unicode" panose="020B0602030504020204" pitchFamily="34" charset="0"/>
              </a:rPr>
              <a:t>NONE</a:t>
            </a:r>
            <a:endParaRPr lang="en-US" dirty="0"/>
          </a:p>
        </p:txBody>
      </p:sp>
    </p:spTree>
    <p:extLst>
      <p:ext uri="{BB962C8B-B14F-4D97-AF65-F5344CB8AC3E}">
        <p14:creationId xmlns:p14="http://schemas.microsoft.com/office/powerpoint/2010/main" val="401133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5232-4314-4455-A2AC-B8CF1E96941B}"/>
              </a:ext>
            </a:extLst>
          </p:cNvPr>
          <p:cNvSpPr>
            <a:spLocks noGrp="1"/>
          </p:cNvSpPr>
          <p:nvPr>
            <p:ph type="ctrTitle"/>
          </p:nvPr>
        </p:nvSpPr>
        <p:spPr>
          <a:xfrm>
            <a:off x="1524000" y="1122363"/>
            <a:ext cx="9144000" cy="924973"/>
          </a:xfrm>
        </p:spPr>
        <p:txBody>
          <a:bodyPr>
            <a:normAutofit/>
          </a:bodyPr>
          <a:lstStyle/>
          <a:p>
            <a:r>
              <a:rPr lang="en-US" sz="2800" dirty="0"/>
              <a:t>Agenda for June 8, 2021 Meeting</a:t>
            </a:r>
          </a:p>
        </p:txBody>
      </p:sp>
      <p:sp>
        <p:nvSpPr>
          <p:cNvPr id="3" name="Subtitle 2">
            <a:extLst>
              <a:ext uri="{FF2B5EF4-FFF2-40B4-BE49-F238E27FC236}">
                <a16:creationId xmlns:a16="http://schemas.microsoft.com/office/drawing/2014/main" id="{0F8907D6-5F59-49C3-A85D-FDD135BB5D14}"/>
              </a:ext>
            </a:extLst>
          </p:cNvPr>
          <p:cNvSpPr>
            <a:spLocks noGrp="1"/>
          </p:cNvSpPr>
          <p:nvPr>
            <p:ph type="subTitle" idx="1"/>
          </p:nvPr>
        </p:nvSpPr>
        <p:spPr>
          <a:xfrm>
            <a:off x="1524000" y="2340635"/>
            <a:ext cx="9144000" cy="3991154"/>
          </a:xfrm>
        </p:spPr>
        <p:txBody>
          <a:bodyPr>
            <a:normAutofit/>
          </a:bodyPr>
          <a:lstStyle/>
          <a:p>
            <a:pPr marL="0" marR="0"/>
            <a:r>
              <a:rPr lang="en-US" sz="1800" u="sng" dirty="0">
                <a:solidFill>
                  <a:srgbClr val="0563C1"/>
                </a:solidFill>
                <a:effectLst/>
                <a:latin typeface="Calibri" panose="020F0502020204030204" pitchFamily="34" charset="0"/>
                <a:ea typeface="Calibri" panose="020F0502020204030204" pitchFamily="34" charset="0"/>
                <a:hlinkClick r:id="rId2"/>
              </a:rPr>
              <a:t>https://zoom.us/j/9965445338?pwd=c2xPZWtUOU9uRjdpU3FCdTg4ZURUQT09</a:t>
            </a:r>
            <a:endParaRPr lang="en-US" sz="1800" dirty="0">
              <a:effectLst/>
              <a:latin typeface="Calibri" panose="020F0502020204030204" pitchFamily="34" charset="0"/>
              <a:ea typeface="Calibri" panose="020F0502020204030204" pitchFamily="34" charset="0"/>
            </a:endParaRPr>
          </a:p>
          <a:p>
            <a:pPr marL="0" marR="0">
              <a:spcAft>
                <a:spcPts val="1200"/>
              </a:spcAft>
            </a:pPr>
            <a:r>
              <a:rPr lang="en-US" sz="1800" dirty="0">
                <a:effectLst/>
                <a:latin typeface="Calibri" panose="020F0502020204030204" pitchFamily="34" charset="0"/>
                <a:ea typeface="Calibri" panose="020F0502020204030204" pitchFamily="34" charset="0"/>
              </a:rPr>
              <a:t>Meeting ID: 996 544 5338</a:t>
            </a:r>
            <a:br>
              <a:rPr lang="en-US" sz="1800" dirty="0">
                <a:effectLst/>
                <a:latin typeface="Calibri" panose="020F050202020403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rPr>
              <a:t>Passcode: 881729</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cs typeface="Mangal" panose="02040503050203030202" pitchFamily="18" charset="0"/>
              </a:rPr>
              <a:t>Open Meeting</a:t>
            </a: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cs typeface="Mangal" panose="02040503050203030202" pitchFamily="18" charset="0"/>
              </a:rPr>
              <a:t>Pledge of Allegiance</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Roll Call:</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cs typeface="Mangal" panose="02040503050203030202" pitchFamily="18" charset="0"/>
              </a:rPr>
              <a:t>MINUTES</a:t>
            </a:r>
            <a:r>
              <a:rPr lang="en-US" sz="1800" kern="50" dirty="0">
                <a:effectLst/>
                <a:latin typeface="Arial" panose="020B0604020202020204" pitchFamily="34" charset="0"/>
                <a:ea typeface="SimSun" panose="02010600030101010101" pitchFamily="2" charset="-122"/>
                <a:cs typeface="Mangal" panose="02040503050203030202" pitchFamily="18" charset="0"/>
              </a:rPr>
              <a:t>:  Motion to approve Minutes for June 8, 2021 </a:t>
            </a: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rPr>
              <a:t>Announcements/Reports:</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Please remember full departme</a:t>
            </a:r>
            <a:r>
              <a:rPr lang="en-US" sz="1800" b="1" kern="50" dirty="0">
                <a:latin typeface="Arial" panose="020B0604020202020204" pitchFamily="34" charset="0"/>
                <a:ea typeface="SimSun" panose="02010600030101010101" pitchFamily="2" charset="-122"/>
              </a:rPr>
              <a:t>nt reports are available on our website</a:t>
            </a:r>
          </a:p>
          <a:p>
            <a:pPr marL="285750" indent="-285750">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WWW.Washington-twp.com</a:t>
            </a:r>
          </a:p>
          <a:p>
            <a:pPr marL="285750" indent="-285750" algn="l">
              <a:buFont typeface="Arial" panose="020B0604020202020204" pitchFamily="34" charset="0"/>
              <a:buChar char="•"/>
            </a:pPr>
            <a:endParaRPr lang="en-US" sz="1800" kern="50" dirty="0">
              <a:effectLst/>
              <a:latin typeface="Times New Roman" panose="02020603050405020304" pitchFamily="18" charset="0"/>
              <a:ea typeface="SimSun" panose="02010600030101010101" pitchFamily="2" charset="-122"/>
              <a:cs typeface="Mangal" panose="02040503050203030202" pitchFamily="18" charset="0"/>
            </a:endParaRPr>
          </a:p>
          <a:p>
            <a:endParaRPr lang="en-US" dirty="0"/>
          </a:p>
        </p:txBody>
      </p:sp>
      <p:pic>
        <p:nvPicPr>
          <p:cNvPr id="5" name="Picture 4">
            <a:extLst>
              <a:ext uri="{FF2B5EF4-FFF2-40B4-BE49-F238E27FC236}">
                <a16:creationId xmlns:a16="http://schemas.microsoft.com/office/drawing/2014/main" id="{4C40E677-81A4-48F2-BBD0-5B734321F3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1336" y="460076"/>
            <a:ext cx="4598104" cy="1115944"/>
          </a:xfrm>
          <a:prstGeom prst="rect">
            <a:avLst/>
          </a:prstGeom>
        </p:spPr>
      </p:pic>
      <p:sp>
        <p:nvSpPr>
          <p:cNvPr id="4" name="Footer Placeholder 3">
            <a:extLst>
              <a:ext uri="{FF2B5EF4-FFF2-40B4-BE49-F238E27FC236}">
                <a16:creationId xmlns:a16="http://schemas.microsoft.com/office/drawing/2014/main" id="{26E2BF51-D5B1-488B-956B-B880ABC18C02}"/>
              </a:ext>
            </a:extLst>
          </p:cNvPr>
          <p:cNvSpPr>
            <a:spLocks noGrp="1"/>
          </p:cNvSpPr>
          <p:nvPr>
            <p:ph type="ftr" sz="quarter" idx="11"/>
          </p:nvPr>
        </p:nvSpPr>
        <p:spPr/>
        <p:txBody>
          <a:bodyPr/>
          <a:lstStyle/>
          <a:p>
            <a:r>
              <a:rPr lang="en-US" dirty="0"/>
              <a:t>June 8, 2021</a:t>
            </a:r>
          </a:p>
        </p:txBody>
      </p:sp>
      <p:sp>
        <p:nvSpPr>
          <p:cNvPr id="6" name="Slide Number Placeholder 5">
            <a:extLst>
              <a:ext uri="{FF2B5EF4-FFF2-40B4-BE49-F238E27FC236}">
                <a16:creationId xmlns:a16="http://schemas.microsoft.com/office/drawing/2014/main" id="{A79E96D4-241A-400A-9FC9-1D679FB2E61B}"/>
              </a:ext>
            </a:extLst>
          </p:cNvPr>
          <p:cNvSpPr>
            <a:spLocks noGrp="1"/>
          </p:cNvSpPr>
          <p:nvPr>
            <p:ph type="sldNum" sz="quarter" idx="12"/>
          </p:nvPr>
        </p:nvSpPr>
        <p:spPr/>
        <p:txBody>
          <a:bodyPr/>
          <a:lstStyle/>
          <a:p>
            <a:fld id="{F4605607-4D65-4710-A629-CB9E8549A75A}" type="slidenum">
              <a:rPr lang="en-US" smtClean="0"/>
              <a:t>2</a:t>
            </a:fld>
            <a:endParaRPr lang="en-US"/>
          </a:p>
        </p:txBody>
      </p:sp>
    </p:spTree>
    <p:extLst>
      <p:ext uri="{BB962C8B-B14F-4D97-AF65-F5344CB8AC3E}">
        <p14:creationId xmlns:p14="http://schemas.microsoft.com/office/powerpoint/2010/main" val="121045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649857"/>
            <a:ext cx="10515600" cy="1920815"/>
          </a:xfrm>
        </p:spPr>
        <p:txBody>
          <a:bodyPr/>
          <a:lstStyle/>
          <a:p>
            <a:pPr algn="ctr"/>
            <a:r>
              <a:rPr lang="en-US" sz="2800" dirty="0"/>
              <a:t>Trustee-Leo</a:t>
            </a:r>
            <a:endParaRPr lang="en-US" dirty="0"/>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4D6DB004-E2FA-4FA4-84E7-B74A1A9D4567}"/>
              </a:ext>
            </a:extLst>
          </p:cNvPr>
          <p:cNvSpPr>
            <a:spLocks noGrp="1"/>
          </p:cNvSpPr>
          <p:nvPr>
            <p:ph type="ftr" sz="quarter" idx="11"/>
          </p:nvPr>
        </p:nvSpPr>
        <p:spPr/>
        <p:txBody>
          <a:bodyPr/>
          <a:lstStyle/>
          <a:p>
            <a:r>
              <a:rPr lang="en-US" dirty="0"/>
              <a:t>June 8, 2021</a:t>
            </a:r>
          </a:p>
          <a:p>
            <a:endParaRPr lang="en-US" dirty="0"/>
          </a:p>
        </p:txBody>
      </p:sp>
      <p:sp>
        <p:nvSpPr>
          <p:cNvPr id="6" name="Slide Number Placeholder 5">
            <a:extLst>
              <a:ext uri="{FF2B5EF4-FFF2-40B4-BE49-F238E27FC236}">
                <a16:creationId xmlns:a16="http://schemas.microsoft.com/office/drawing/2014/main" id="{5F6B45E5-8293-4C1A-81D7-D14EA7941D90}"/>
              </a:ext>
            </a:extLst>
          </p:cNvPr>
          <p:cNvSpPr>
            <a:spLocks noGrp="1"/>
          </p:cNvSpPr>
          <p:nvPr>
            <p:ph type="sldNum" sz="quarter" idx="12"/>
          </p:nvPr>
        </p:nvSpPr>
        <p:spPr/>
        <p:txBody>
          <a:bodyPr/>
          <a:lstStyle/>
          <a:p>
            <a:fld id="{F4605607-4D65-4710-A629-CB9E8549A75A}" type="slidenum">
              <a:rPr lang="en-US" smtClean="0"/>
              <a:t>3</a:t>
            </a:fld>
            <a:endParaRPr lang="en-US"/>
          </a:p>
        </p:txBody>
      </p:sp>
      <p:sp>
        <p:nvSpPr>
          <p:cNvPr id="3" name="TextBox 2">
            <a:extLst>
              <a:ext uri="{FF2B5EF4-FFF2-40B4-BE49-F238E27FC236}">
                <a16:creationId xmlns:a16="http://schemas.microsoft.com/office/drawing/2014/main" id="{8D824F20-58D8-4A8C-8C73-BD0711E842EF}"/>
              </a:ext>
            </a:extLst>
          </p:cNvPr>
          <p:cNvSpPr txBox="1"/>
          <p:nvPr/>
        </p:nvSpPr>
        <p:spPr>
          <a:xfrm>
            <a:off x="448574" y="2225615"/>
            <a:ext cx="11254596" cy="4652236"/>
          </a:xfrm>
          <a:prstGeom prst="rect">
            <a:avLst/>
          </a:prstGeom>
          <a:noFill/>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Continue to work on relocation of Blessing building lots of rescheduling due to issue with American Interiors oven.</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Building of Walls – June 7</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Finish Electric June 10?</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Phones and Data June 14</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Copier June 15</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Cabinets and safes moved June 15th</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Worked with Tom, Joe, and Bryon to run network cables and phone cables.  Appreciate all the extra effort.</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Still getting blight calls</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Web-site updates</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Worked with Kim on new cell phones will be handed out after meeting tonight</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Preparing for the 6/22/2021 meeting</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Took calls on Blessing move</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Working on 2 Public Records Request</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Worked on cleaning out old files in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Updates from Ron on Fire</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Checked on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Villamar</a:t>
            </a:r>
            <a:r>
              <a:rPr lang="en-US" sz="1100" dirty="0">
                <a:effectLst/>
                <a:latin typeface="Calibri" panose="020F0502020204030204" pitchFamily="34" charset="0"/>
                <a:ea typeface="Calibri" panose="020F0502020204030204" pitchFamily="34" charset="0"/>
                <a:cs typeface="Times New Roman" panose="02020603050405020304" pitchFamily="18" charset="0"/>
              </a:rPr>
              <a:t> Park</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Took Multiple calls about High water.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Worked with Bryon on some better coverage options when he is off on vacation</a:t>
            </a:r>
          </a:p>
          <a:p>
            <a:pPr marL="342900" marR="0" lvl="0" indent="-342900">
              <a:lnSpc>
                <a:spcPct val="107000"/>
              </a:lnSpc>
              <a:spcBef>
                <a:spcPts val="0"/>
              </a:spcBef>
              <a:spcAft>
                <a:spcPts val="80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Lexipol</a:t>
            </a:r>
          </a:p>
          <a:p>
            <a:pPr lvl="1"/>
            <a:endParaRPr lang="en-US" sz="1200" dirty="0"/>
          </a:p>
          <a:p>
            <a:pPr marL="742950" lvl="1" indent="-285750">
              <a:buFont typeface="Arial" panose="020B0604020202020204" pitchFamily="34" charset="0"/>
              <a:buChar char="•"/>
            </a:pPr>
            <a:endParaRPr lang="en-US" sz="1200" dirty="0"/>
          </a:p>
          <a:p>
            <a:pPr marL="742950" lvl="1" indent="-285750">
              <a:buFont typeface="Arial" panose="020B0604020202020204" pitchFamily="34" charset="0"/>
              <a:buChar char="•"/>
            </a:pPr>
            <a:endParaRPr lang="en-US" sz="1200" dirty="0"/>
          </a:p>
          <a:p>
            <a:pPr marL="285750" indent="-285750">
              <a:buFont typeface="Arial" panose="020B0604020202020204" pitchFamily="34" charset="0"/>
              <a:buChar char="•"/>
            </a:pPr>
            <a:endParaRPr lang="en-US" sz="1200" dirty="0"/>
          </a:p>
          <a:p>
            <a:endParaRPr lang="en-US" dirty="0"/>
          </a:p>
        </p:txBody>
      </p:sp>
    </p:spTree>
    <p:extLst>
      <p:ext uri="{BB962C8B-B14F-4D97-AF65-F5344CB8AC3E}">
        <p14:creationId xmlns:p14="http://schemas.microsoft.com/office/powerpoint/2010/main" val="921970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649857"/>
            <a:ext cx="10515600" cy="1920815"/>
          </a:xfrm>
        </p:spPr>
        <p:txBody>
          <a:bodyPr/>
          <a:lstStyle/>
          <a:p>
            <a:pPr algn="ctr"/>
            <a:r>
              <a:rPr lang="en-US" sz="2800" dirty="0"/>
              <a:t>Trustee-Kellie</a:t>
            </a:r>
            <a:r>
              <a:rPr lang="en-US"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TextBox 2">
            <a:extLst>
              <a:ext uri="{FF2B5EF4-FFF2-40B4-BE49-F238E27FC236}">
                <a16:creationId xmlns:a16="http://schemas.microsoft.com/office/drawing/2014/main" id="{B5BC3BD8-A9FF-4ECD-B5C5-EFD9CD473538}"/>
              </a:ext>
            </a:extLst>
          </p:cNvPr>
          <p:cNvSpPr txBox="1"/>
          <p:nvPr/>
        </p:nvSpPr>
        <p:spPr>
          <a:xfrm>
            <a:off x="149526" y="1979823"/>
            <a:ext cx="11927456" cy="4710023"/>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0F05C938-5D73-4F5E-96D5-5A21C532E387}"/>
              </a:ext>
            </a:extLst>
          </p:cNvPr>
          <p:cNvSpPr txBox="1"/>
          <p:nvPr/>
        </p:nvSpPr>
        <p:spPr>
          <a:xfrm>
            <a:off x="115018" y="1490648"/>
            <a:ext cx="11927456" cy="5908990"/>
          </a:xfrm>
          <a:prstGeom prst="rect">
            <a:avLst/>
          </a:prstGeom>
          <a:noFill/>
        </p:spPr>
        <p:txBody>
          <a:bodyPr wrap="square" rtlCol="0">
            <a:spAutoFit/>
          </a:bodyPr>
          <a:lstStyle/>
          <a:p>
            <a:r>
              <a:rPr lang="en-US" sz="1800" dirty="0">
                <a:effectLst/>
                <a:latin typeface="Arial" panose="020B0604020202020204" pitchFamily="34" charset="0"/>
                <a:ea typeface="Arial" panose="020B0604020202020204" pitchFamily="34" charset="0"/>
              </a:rPr>
              <a:t>	</a:t>
            </a:r>
          </a:p>
          <a:p>
            <a:pPr marL="342900" indent="-342900">
              <a:spcBef>
                <a:spcPts val="410"/>
              </a:spcBef>
              <a:buSzPts val="900"/>
              <a:buFont typeface="Arial" panose="020B0604020202020204" pitchFamily="34" charset="0"/>
              <a:buChar char="•"/>
              <a:tabLst>
                <a:tab pos="1056005" algn="l"/>
                <a:tab pos="1056640" algn="l"/>
              </a:tabLst>
            </a:pPr>
            <a:endParaRPr lang="en-US" sz="1800" dirty="0">
              <a:effectLst/>
              <a:latin typeface="Arial" panose="020B0604020202020204" pitchFamily="34" charset="0"/>
              <a:ea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Thank you to the WTFD and WTPD for participating in the parade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Happy Birthday – Kim!!! </a:t>
            </a:r>
            <a:r>
              <a:rPr lang="en-US" sz="1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Thank you Leo for leading the move project – I know it’s been a lot of work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Thank you to WTPD for the house checks while I was out of town </a:t>
            </a:r>
          </a:p>
          <a:p>
            <a:pPr marL="742950" marR="0" lvl="1" indent="-285750">
              <a:lnSpc>
                <a:spcPct val="107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Remember any residents can request – this is a service we offer – there is a request from online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Created and sent out the May newsletter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Drove by and continue to work with Bryon regarding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Villamar</a:t>
            </a:r>
            <a:r>
              <a:rPr lang="en-US" sz="1100" dirty="0">
                <a:effectLst/>
                <a:latin typeface="Calibri" panose="020F0502020204030204" pitchFamily="34" charset="0"/>
                <a:ea typeface="Calibri" panose="020F0502020204030204" pitchFamily="34" charset="0"/>
                <a:cs typeface="Times New Roman" panose="02020603050405020304" pitchFamily="18" charset="0"/>
              </a:rPr>
              <a:t> Park. Work continues and tables, benches, grills on order and working on grants and sponsors  - have not heard on the grant for plants yet – goal is to have tables, benches, and grills all in place by mid to late June. Brush removal and tree trimming are complete.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Discussions with Ron related to Fire Department needs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Tennis courts look great along with the added pickle ball court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Updated Website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June 22</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1100" dirty="0">
                <a:effectLst/>
                <a:latin typeface="Calibri" panose="020F0502020204030204" pitchFamily="34" charset="0"/>
                <a:ea typeface="Calibri" panose="020F0502020204030204" pitchFamily="34" charset="0"/>
                <a:cs typeface="Times New Roman" panose="02020603050405020304" pitchFamily="18" charset="0"/>
              </a:rPr>
              <a:t> meeting - Emailed the journal, updated website, fielded questions, online, related to the land purchase meeting – also send request for admin to add to FB page – if you have questions regarding the land purchase please send an email to </a:t>
            </a:r>
            <a:r>
              <a:rPr lang="en-US"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trustee@washington-twp.com</a:t>
            </a:r>
            <a:r>
              <a:rPr lang="en-US" sz="1100" dirty="0">
                <a:effectLst/>
                <a:latin typeface="Calibri" panose="020F0502020204030204" pitchFamily="34" charset="0"/>
                <a:ea typeface="Calibri" panose="020F0502020204030204" pitchFamily="34" charset="0"/>
                <a:cs typeface="Times New Roman" panose="02020603050405020304" pitchFamily="18" charset="0"/>
              </a:rPr>
              <a:t> and it will be addressed at the meeting or if you cannot attend the meeting we will answer directly. If you have questions on past motions or decisions please see the meeting minutes which are all online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Review police logs daily and good to see more patrolling and not sitting at Raintree and Alexis as much – thank you</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Discussed budgets with Shelly and audit updates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Preparing for the upcoming June 22</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1100" dirty="0">
                <a:effectLst/>
                <a:latin typeface="Calibri" panose="020F0502020204030204" pitchFamily="34" charset="0"/>
                <a:ea typeface="Calibri" panose="020F0502020204030204" pitchFamily="34" charset="0"/>
                <a:cs typeface="Times New Roman" panose="02020603050405020304" pitchFamily="18" charset="0"/>
              </a:rPr>
              <a:t> public meeting </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Continue to monitor ARP ( American Rescue Plan) government funds and follow updates on OTA site for Coronavirus State and Local Fiscal Recovery Funds</a:t>
            </a:r>
          </a:p>
          <a:p>
            <a:pPr marL="342900" marR="0" lvl="0" indent="-342900">
              <a:lnSpc>
                <a:spcPct val="107000"/>
              </a:lnSpc>
              <a:spcBef>
                <a:spcPts val="0"/>
              </a:spcBef>
              <a:spcAft>
                <a:spcPts val="80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Normal day to day tasks </a:t>
            </a:r>
          </a:p>
          <a:p>
            <a:pPr marL="342900" marR="0" lvl="0" indent="-342900">
              <a:spcBef>
                <a:spcPts val="410"/>
              </a:spcBef>
              <a:spcAft>
                <a:spcPts val="0"/>
              </a:spcAft>
              <a:buSzPts val="900"/>
              <a:buFont typeface="Arial" panose="020B0604020202020204" pitchFamily="34" charset="0"/>
              <a:buChar char="•"/>
              <a:tabLst>
                <a:tab pos="1056005" algn="l"/>
                <a:tab pos="1056640" algn="l"/>
              </a:tabLst>
            </a:pPr>
            <a:endParaRPr lang="en-US" sz="1800" dirty="0">
              <a:effectLst/>
              <a:latin typeface="Arial" panose="020B0604020202020204" pitchFamily="34" charset="0"/>
              <a:ea typeface="Arial" panose="020B0604020202020204" pitchFamily="34" charset="0"/>
            </a:endParaRPr>
          </a:p>
          <a:p>
            <a:pPr marL="285750" indent="-285750">
              <a:buFont typeface="Arial" panose="020B0604020202020204" pitchFamily="34" charset="0"/>
              <a:buChar char="•"/>
            </a:pPr>
            <a:endParaRPr lang="en-US" sz="1800" dirty="0">
              <a:effectLst/>
              <a:latin typeface="Arial" panose="020B0604020202020204" pitchFamily="34" charset="0"/>
              <a:ea typeface="Arial" panose="020B0604020202020204" pitchFamily="34" charset="0"/>
            </a:endParaRPr>
          </a:p>
          <a:p>
            <a:pPr marL="285750" indent="-285750">
              <a:buFont typeface="Arial" panose="020B0604020202020204" pitchFamily="34" charset="0"/>
              <a:buChar char="•"/>
            </a:pPr>
            <a:endParaRPr lang="en-US" sz="1800" dirty="0">
              <a:effectLst/>
              <a:latin typeface="Arial" panose="020B0604020202020204" pitchFamily="34" charset="0"/>
              <a:ea typeface="Arial" panose="020B0604020202020204" pitchFamily="34" charset="0"/>
            </a:endParaRPr>
          </a:p>
          <a:p>
            <a:pPr marL="285750" indent="-285750">
              <a:buFont typeface="Arial" panose="020B0604020202020204" pitchFamily="34" charset="0"/>
              <a:buChar char="•"/>
            </a:pPr>
            <a:endParaRPr lang="en-US" sz="1800" dirty="0">
              <a:effectLst/>
              <a:latin typeface="Arial" panose="020B0604020202020204" pitchFamily="34" charset="0"/>
              <a:ea typeface="Arial" panose="020B0604020202020204" pitchFamily="34" charset="0"/>
            </a:endParaRPr>
          </a:p>
          <a:p>
            <a:endParaRPr lang="en-US" sz="1800" dirty="0">
              <a:effectLst/>
              <a:latin typeface="Arial" panose="020B0604020202020204" pitchFamily="34" charset="0"/>
              <a:ea typeface="Arial" panose="020B0604020202020204" pitchFamily="34" charset="0"/>
            </a:endParaRPr>
          </a:p>
          <a:p>
            <a:endParaRPr lang="en-US" sz="1500" dirty="0"/>
          </a:p>
        </p:txBody>
      </p:sp>
      <p:sp>
        <p:nvSpPr>
          <p:cNvPr id="6" name="Footer Placeholder 5">
            <a:extLst>
              <a:ext uri="{FF2B5EF4-FFF2-40B4-BE49-F238E27FC236}">
                <a16:creationId xmlns:a16="http://schemas.microsoft.com/office/drawing/2014/main" id="{33D24417-0CC0-438E-8B9F-2CBDBDD5C876}"/>
              </a:ext>
            </a:extLst>
          </p:cNvPr>
          <p:cNvSpPr>
            <a:spLocks noGrp="1"/>
          </p:cNvSpPr>
          <p:nvPr>
            <p:ph type="ftr" sz="quarter" idx="11"/>
          </p:nvPr>
        </p:nvSpPr>
        <p:spPr/>
        <p:txBody>
          <a:bodyPr/>
          <a:lstStyle/>
          <a:p>
            <a:r>
              <a:rPr lang="en-US" dirty="0"/>
              <a:t>June 8, 2021</a:t>
            </a:r>
          </a:p>
        </p:txBody>
      </p:sp>
      <p:sp>
        <p:nvSpPr>
          <p:cNvPr id="7" name="Slide Number Placeholder 6">
            <a:extLst>
              <a:ext uri="{FF2B5EF4-FFF2-40B4-BE49-F238E27FC236}">
                <a16:creationId xmlns:a16="http://schemas.microsoft.com/office/drawing/2014/main" id="{CD4AE37D-F66D-4CA1-AC39-5B34544A6FA1}"/>
              </a:ext>
            </a:extLst>
          </p:cNvPr>
          <p:cNvSpPr>
            <a:spLocks noGrp="1"/>
          </p:cNvSpPr>
          <p:nvPr>
            <p:ph type="sldNum" sz="quarter" idx="12"/>
          </p:nvPr>
        </p:nvSpPr>
        <p:spPr/>
        <p:txBody>
          <a:bodyPr/>
          <a:lstStyle/>
          <a:p>
            <a:fld id="{F4605607-4D65-4710-A629-CB9E8549A75A}" type="slidenum">
              <a:rPr lang="en-US" smtClean="0"/>
              <a:t>4</a:t>
            </a:fld>
            <a:endParaRPr lang="en-US"/>
          </a:p>
        </p:txBody>
      </p:sp>
    </p:spTree>
    <p:extLst>
      <p:ext uri="{BB962C8B-B14F-4D97-AF65-F5344CB8AC3E}">
        <p14:creationId xmlns:p14="http://schemas.microsoft.com/office/powerpoint/2010/main" val="1672620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59920"/>
          </a:xfrm>
        </p:spPr>
        <p:txBody>
          <a:bodyPr>
            <a:normAutofit/>
          </a:bodyPr>
          <a:lstStyle/>
          <a:p>
            <a:pPr algn="ctr"/>
            <a:r>
              <a:rPr lang="en-US" sz="2800" dirty="0"/>
              <a:t>Fiscal Officer</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2656" y="272453"/>
            <a:ext cx="4238625" cy="1028700"/>
          </a:xfrm>
        </p:spPr>
      </p:pic>
      <p:sp>
        <p:nvSpPr>
          <p:cNvPr id="4" name="Footer Placeholder 3">
            <a:extLst>
              <a:ext uri="{FF2B5EF4-FFF2-40B4-BE49-F238E27FC236}">
                <a16:creationId xmlns:a16="http://schemas.microsoft.com/office/drawing/2014/main" id="{8DBFBA45-2DB6-4123-9D03-14DF3E86F1E9}"/>
              </a:ext>
            </a:extLst>
          </p:cNvPr>
          <p:cNvSpPr>
            <a:spLocks noGrp="1"/>
          </p:cNvSpPr>
          <p:nvPr>
            <p:ph type="ftr" sz="quarter" idx="11"/>
          </p:nvPr>
        </p:nvSpPr>
        <p:spPr/>
        <p:txBody>
          <a:bodyPr/>
          <a:lstStyle/>
          <a:p>
            <a:r>
              <a:rPr lang="en-US" dirty="0"/>
              <a:t>June 8, 2021</a:t>
            </a:r>
          </a:p>
        </p:txBody>
      </p:sp>
      <p:sp>
        <p:nvSpPr>
          <p:cNvPr id="6" name="Slide Number Placeholder 5">
            <a:extLst>
              <a:ext uri="{FF2B5EF4-FFF2-40B4-BE49-F238E27FC236}">
                <a16:creationId xmlns:a16="http://schemas.microsoft.com/office/drawing/2014/main" id="{530BE2A5-4BB1-4B70-A175-6B33F3A0937F}"/>
              </a:ext>
            </a:extLst>
          </p:cNvPr>
          <p:cNvSpPr>
            <a:spLocks noGrp="1"/>
          </p:cNvSpPr>
          <p:nvPr>
            <p:ph type="sldNum" sz="quarter" idx="12"/>
          </p:nvPr>
        </p:nvSpPr>
        <p:spPr/>
        <p:txBody>
          <a:bodyPr/>
          <a:lstStyle/>
          <a:p>
            <a:fld id="{F4605607-4D65-4710-A629-CB9E8549A75A}" type="slidenum">
              <a:rPr lang="en-US" smtClean="0"/>
              <a:t>5</a:t>
            </a:fld>
            <a:endParaRPr lang="en-US"/>
          </a:p>
        </p:txBody>
      </p:sp>
      <p:sp>
        <p:nvSpPr>
          <p:cNvPr id="3" name="TextBox 2">
            <a:extLst>
              <a:ext uri="{FF2B5EF4-FFF2-40B4-BE49-F238E27FC236}">
                <a16:creationId xmlns:a16="http://schemas.microsoft.com/office/drawing/2014/main" id="{AE0E767F-59D4-4D8A-93F3-CAD44B416FD1}"/>
              </a:ext>
            </a:extLst>
          </p:cNvPr>
          <p:cNvSpPr txBox="1"/>
          <p:nvPr/>
        </p:nvSpPr>
        <p:spPr>
          <a:xfrm>
            <a:off x="612475" y="2104846"/>
            <a:ext cx="10817524" cy="2400657"/>
          </a:xfrm>
          <a:prstGeom prst="rect">
            <a:avLst/>
          </a:prstGeom>
          <a:noFill/>
        </p:spPr>
        <p:txBody>
          <a:bodyPr wrap="square" rtlCol="0">
            <a:spAutoFit/>
          </a:bodyPr>
          <a:lstStyle/>
          <a:p>
            <a:pPr marL="171450" marR="0" indent="-171450">
              <a:spcBef>
                <a:spcPts val="0"/>
              </a:spcBef>
              <a:spcAft>
                <a:spcPts val="0"/>
              </a:spcAft>
              <a:buFont typeface="Arial" panose="020B0604020202020204" pitchFamily="34" charset="0"/>
              <a:buChar char="•"/>
            </a:pPr>
            <a:r>
              <a:rPr lang="en-US" sz="1100" dirty="0">
                <a:effectLst/>
                <a:ea typeface="Times New Roman" panose="02020603050405020304" pitchFamily="18" charset="0"/>
              </a:rPr>
              <a:t>I gathered up all of 2019 &amp; 2020 and set aside for audit when packing up for move.  Much has been boxed and ready to be stored.</a:t>
            </a:r>
          </a:p>
          <a:p>
            <a:pPr marL="171450" marR="0" indent="-171450">
              <a:spcBef>
                <a:spcPts val="0"/>
              </a:spcBef>
              <a:spcAft>
                <a:spcPts val="0"/>
              </a:spcAft>
              <a:buFont typeface="Arial" panose="020B0604020202020204" pitchFamily="34" charset="0"/>
              <a:buChar char="•"/>
            </a:pPr>
            <a:r>
              <a:rPr lang="en-US" sz="1100" dirty="0">
                <a:effectLst/>
                <a:ea typeface="Times New Roman" panose="02020603050405020304" pitchFamily="18" charset="0"/>
              </a:rPr>
              <a:t>I met with all Department Heads and discussed &amp; planned their budgets for next year and will need to make some adjustments once we know additional expenses that will occur such as the 911 costs.  The appropriations that were made for this year are falling short in the 2021 and 2194 Funds. It’s not because they do not have money in their funds.  Now that the Park is more active we will need to make a supplemental budget to finish this year. The 2021 Fund is falling short due to wages.   Recommendations will be submitted.  (2022 Budgets will be submitted to Board by this weekend).  Governing Board is to approve &amp; adopt budget proposal by July 15</a:t>
            </a:r>
            <a:r>
              <a:rPr lang="en-US" sz="1100" baseline="30000" dirty="0">
                <a:effectLst/>
                <a:ea typeface="Times New Roman" panose="02020603050405020304" pitchFamily="18" charset="0"/>
              </a:rPr>
              <a:t>th</a:t>
            </a:r>
            <a:r>
              <a:rPr lang="en-US" sz="1100" dirty="0">
                <a:effectLst/>
                <a:ea typeface="Times New Roman" panose="02020603050405020304" pitchFamily="18" charset="0"/>
              </a:rPr>
              <a:t> and we must have submitted to Auditor by July 20</a:t>
            </a:r>
            <a:r>
              <a:rPr lang="en-US" sz="1100" baseline="30000" dirty="0">
                <a:effectLst/>
                <a:ea typeface="Times New Roman" panose="02020603050405020304" pitchFamily="18" charset="0"/>
              </a:rPr>
              <a:t>th</a:t>
            </a:r>
            <a:r>
              <a:rPr lang="en-US" sz="1100" dirty="0">
                <a:effectLst/>
                <a:ea typeface="Times New Roman" panose="02020603050405020304" pitchFamily="18" charset="0"/>
              </a:rPr>
              <a:t>.  </a:t>
            </a:r>
          </a:p>
          <a:p>
            <a:pPr marL="171450" indent="-171450">
              <a:buFont typeface="Arial" panose="020B0604020202020204" pitchFamily="34" charset="0"/>
              <a:buChar char="•"/>
            </a:pPr>
            <a:r>
              <a:rPr lang="en-US" sz="1100" dirty="0">
                <a:effectLst/>
                <a:ea typeface="Times New Roman" panose="02020603050405020304" pitchFamily="18" charset="0"/>
              </a:rPr>
              <a:t>Since the last meeting, it was suggested to look into renewing the tax levies expiring in 2023, a year early.  I sent a message out to the Lucas County Auditor’s office regarding this and am waiting for a reply.  The tax levies expiring are for the Road &amp; Bridge, Park and Fire.  </a:t>
            </a:r>
          </a:p>
          <a:p>
            <a:pPr marL="171450" indent="-171450">
              <a:buFont typeface="Arial" panose="020B0604020202020204" pitchFamily="34" charset="0"/>
              <a:buChar char="•"/>
            </a:pPr>
            <a:r>
              <a:rPr lang="en-US" sz="1100" dirty="0">
                <a:effectLst/>
                <a:ea typeface="Times New Roman" panose="02020603050405020304" pitchFamily="18" charset="0"/>
              </a:rPr>
              <a:t>HOLD Resolution:  To Permanently Transfer Funds from General Fund (unappropriated BWC money) to Payroll Funds for paying wages for time spent on park enhancement project.  According to 03/23/2021 meeting minutes enhancements not to exceed $12,000.  Labor is a portion of this cost.  -Will not know exact cost of wages until projects are finished.  I suggest holding off on the Resolution until final wages are reported. </a:t>
            </a:r>
          </a:p>
          <a:p>
            <a:pPr marL="171450" indent="-171450">
              <a:buFont typeface="Arial" panose="020B0604020202020204" pitchFamily="34" charset="0"/>
              <a:buChar char="•"/>
            </a:pPr>
            <a:endParaRPr lang="en-US" sz="1100" dirty="0">
              <a:effectLst/>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100" dirty="0">
                <a:effectLst/>
                <a:ea typeface="Times New Roman" panose="02020603050405020304" pitchFamily="18" charset="0"/>
              </a:rPr>
              <a:t> </a:t>
            </a:r>
          </a:p>
          <a:p>
            <a:pPr marR="0">
              <a:spcBef>
                <a:spcPts val="0"/>
              </a:spcBef>
              <a:spcAft>
                <a:spcPts val="0"/>
              </a:spcAft>
            </a:pPr>
            <a:endParaRPr lang="en-US" dirty="0"/>
          </a:p>
        </p:txBody>
      </p:sp>
    </p:spTree>
    <p:extLst>
      <p:ext uri="{BB962C8B-B14F-4D97-AF65-F5344CB8AC3E}">
        <p14:creationId xmlns:p14="http://schemas.microsoft.com/office/powerpoint/2010/main" val="179508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59920"/>
          </a:xfrm>
        </p:spPr>
        <p:txBody>
          <a:bodyPr>
            <a:normAutofit/>
          </a:bodyPr>
          <a:lstStyle/>
          <a:p>
            <a:pPr algn="ctr"/>
            <a:r>
              <a:rPr lang="en-US" sz="2800" dirty="0"/>
              <a:t>Roads &amp; Parks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2656" y="272453"/>
            <a:ext cx="4238625" cy="1028700"/>
          </a:xfrm>
        </p:spPr>
      </p:pic>
      <p:sp>
        <p:nvSpPr>
          <p:cNvPr id="4" name="Footer Placeholder 3">
            <a:extLst>
              <a:ext uri="{FF2B5EF4-FFF2-40B4-BE49-F238E27FC236}">
                <a16:creationId xmlns:a16="http://schemas.microsoft.com/office/drawing/2014/main" id="{8DBFBA45-2DB6-4123-9D03-14DF3E86F1E9}"/>
              </a:ext>
            </a:extLst>
          </p:cNvPr>
          <p:cNvSpPr>
            <a:spLocks noGrp="1"/>
          </p:cNvSpPr>
          <p:nvPr>
            <p:ph type="ftr" sz="quarter" idx="11"/>
          </p:nvPr>
        </p:nvSpPr>
        <p:spPr/>
        <p:txBody>
          <a:bodyPr/>
          <a:lstStyle/>
          <a:p>
            <a:r>
              <a:rPr lang="en-US" dirty="0"/>
              <a:t>June 8, 2021</a:t>
            </a:r>
          </a:p>
        </p:txBody>
      </p:sp>
      <p:sp>
        <p:nvSpPr>
          <p:cNvPr id="6" name="Slide Number Placeholder 5">
            <a:extLst>
              <a:ext uri="{FF2B5EF4-FFF2-40B4-BE49-F238E27FC236}">
                <a16:creationId xmlns:a16="http://schemas.microsoft.com/office/drawing/2014/main" id="{530BE2A5-4BB1-4B70-A175-6B33F3A0937F}"/>
              </a:ext>
            </a:extLst>
          </p:cNvPr>
          <p:cNvSpPr>
            <a:spLocks noGrp="1"/>
          </p:cNvSpPr>
          <p:nvPr>
            <p:ph type="sldNum" sz="quarter" idx="12"/>
          </p:nvPr>
        </p:nvSpPr>
        <p:spPr/>
        <p:txBody>
          <a:bodyPr/>
          <a:lstStyle/>
          <a:p>
            <a:fld id="{F4605607-4D65-4710-A629-CB9E8549A75A}" type="slidenum">
              <a:rPr lang="en-US" smtClean="0"/>
              <a:t>6</a:t>
            </a:fld>
            <a:endParaRPr lang="en-US"/>
          </a:p>
        </p:txBody>
      </p:sp>
      <p:sp>
        <p:nvSpPr>
          <p:cNvPr id="3" name="TextBox 2">
            <a:extLst>
              <a:ext uri="{FF2B5EF4-FFF2-40B4-BE49-F238E27FC236}">
                <a16:creationId xmlns:a16="http://schemas.microsoft.com/office/drawing/2014/main" id="{AE0E767F-59D4-4D8A-93F3-CAD44B416FD1}"/>
              </a:ext>
            </a:extLst>
          </p:cNvPr>
          <p:cNvSpPr txBox="1"/>
          <p:nvPr/>
        </p:nvSpPr>
        <p:spPr>
          <a:xfrm>
            <a:off x="816634" y="2369389"/>
            <a:ext cx="10817524" cy="2400657"/>
          </a:xfrm>
          <a:prstGeom prst="rect">
            <a:avLst/>
          </a:prstGeom>
          <a:noFill/>
        </p:spPr>
        <p:txBody>
          <a:bodyPr wrap="square" rtlCol="0">
            <a:spAutoFit/>
          </a:bodyPr>
          <a:lstStyle/>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100" kern="150" dirty="0">
                <a:effectLst/>
                <a:ea typeface="Arial Unicode MS"/>
                <a:cs typeface="Tahoma" panose="020B0604030504040204" pitchFamily="34" charset="0"/>
              </a:rPr>
              <a:t>We have been cutting fields and trimming the grass thought the Township </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100" kern="150" dirty="0">
                <a:effectLst/>
                <a:ea typeface="Arial Unicode MS"/>
                <a:cs typeface="Tahoma" panose="020B0604030504040204" pitchFamily="34" charset="0"/>
              </a:rPr>
              <a:t>The Park rentals have picked up. </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100" kern="150" dirty="0">
                <a:effectLst/>
                <a:ea typeface="Arial Unicode MS"/>
                <a:cs typeface="Tahoma" panose="020B0604030504040204" pitchFamily="34" charset="0"/>
              </a:rPr>
              <a:t>My crew and I have are working at </a:t>
            </a:r>
            <a:r>
              <a:rPr lang="en-US" sz="1100" kern="150" dirty="0" err="1">
                <a:effectLst/>
                <a:ea typeface="Arial Unicode MS"/>
                <a:cs typeface="Tahoma" panose="020B0604030504040204" pitchFamily="34" charset="0"/>
              </a:rPr>
              <a:t>Villamar</a:t>
            </a:r>
            <a:r>
              <a:rPr lang="en-US" sz="1100" kern="150" dirty="0">
                <a:effectLst/>
                <a:ea typeface="Arial Unicode MS"/>
                <a:cs typeface="Tahoma" panose="020B0604030504040204" pitchFamily="34" charset="0"/>
              </a:rPr>
              <a:t> Park. Trimming trees pulling the weeds and vines at the new launch then chipping them up. I ordered the tables, benches and cookers. We will be setting them as soon as we receive them.</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100" kern="150" dirty="0">
                <a:effectLst/>
                <a:ea typeface="Arial Unicode MS"/>
                <a:cs typeface="Tahoma" panose="020B0604030504040204" pitchFamily="34" charset="0"/>
              </a:rPr>
              <a:t>I starting patching roads this week, after that I will call for the roadways to be swept by using the Water utility fund money.</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100" kern="150" dirty="0">
                <a:effectLst/>
                <a:ea typeface="Arial Unicode MS"/>
                <a:cs typeface="Tahoma" panose="020B0604030504040204" pitchFamily="34" charset="0"/>
              </a:rPr>
              <a:t>Had Joe </a:t>
            </a:r>
            <a:r>
              <a:rPr lang="en-US" sz="1100" kern="150" dirty="0" err="1">
                <a:effectLst/>
                <a:ea typeface="Arial Unicode MS"/>
                <a:cs typeface="Tahoma" panose="020B0604030504040204" pitchFamily="34" charset="0"/>
              </a:rPr>
              <a:t>Zeiler</a:t>
            </a:r>
            <a:r>
              <a:rPr lang="en-US" sz="1100" kern="150" dirty="0">
                <a:effectLst/>
                <a:ea typeface="Arial Unicode MS"/>
                <a:cs typeface="Tahoma" panose="020B0604030504040204" pitchFamily="34" charset="0"/>
              </a:rPr>
              <a:t> help with the </a:t>
            </a:r>
            <a:r>
              <a:rPr lang="en-US" sz="1100" kern="150" dirty="0" err="1">
                <a:effectLst/>
                <a:ea typeface="Arial Unicode MS"/>
                <a:cs typeface="Tahoma" panose="020B0604030504040204" pitchFamily="34" charset="0"/>
              </a:rPr>
              <a:t>Villamar</a:t>
            </a:r>
            <a:r>
              <a:rPr lang="en-US" sz="1100" kern="150" dirty="0">
                <a:effectLst/>
                <a:ea typeface="Arial Unicode MS"/>
                <a:cs typeface="Tahoma" panose="020B0604030504040204" pitchFamily="34" charset="0"/>
              </a:rPr>
              <a:t> Park project clearing brush and debris.</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100" kern="150" dirty="0">
                <a:effectLst/>
                <a:ea typeface="Arial Unicode MS"/>
                <a:cs typeface="Tahoma" panose="020B0604030504040204" pitchFamily="34" charset="0"/>
              </a:rPr>
              <a:t>Still checking on water bill from Shoreland Park extensive flushing due to bad automatic flushing eyes. </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100" kern="150" dirty="0">
                <a:effectLst/>
                <a:ea typeface="Arial Unicode MS"/>
                <a:cs typeface="Tahoma" panose="020B0604030504040204" pitchFamily="34" charset="0"/>
              </a:rPr>
              <a:t>Picked up Four loads of debris from high winds all work was done by hand shovels and scoop shovels.</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100" kern="150" dirty="0">
                <a:effectLst/>
                <a:ea typeface="Arial Unicode MS"/>
                <a:cs typeface="Tahoma" panose="020B0604030504040204" pitchFamily="34" charset="0"/>
              </a:rPr>
              <a:t>Worked with Trustee Brittson and Assistant Fire Chief Tom </a:t>
            </a:r>
            <a:r>
              <a:rPr lang="en-US" sz="1100" kern="150" dirty="0" err="1">
                <a:effectLst/>
                <a:ea typeface="Arial Unicode MS"/>
                <a:cs typeface="Tahoma" panose="020B0604030504040204" pitchFamily="34" charset="0"/>
              </a:rPr>
              <a:t>Yunker</a:t>
            </a:r>
            <a:r>
              <a:rPr lang="en-US" sz="1100" kern="150" dirty="0">
                <a:effectLst/>
                <a:ea typeface="Arial Unicode MS"/>
                <a:cs typeface="Tahoma" panose="020B0604030504040204" pitchFamily="34" charset="0"/>
              </a:rPr>
              <a:t> pulling wire for new offices in Fire Station.</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100" kern="150" dirty="0">
                <a:effectLst/>
                <a:ea typeface="Arial Unicode MS"/>
                <a:cs typeface="Tahoma" panose="020B0604030504040204" pitchFamily="34" charset="0"/>
              </a:rPr>
              <a:t>Dropped stone at </a:t>
            </a:r>
            <a:r>
              <a:rPr lang="en-US" sz="1100" kern="150" dirty="0" err="1">
                <a:effectLst/>
                <a:ea typeface="Arial Unicode MS"/>
                <a:cs typeface="Tahoma" panose="020B0604030504040204" pitchFamily="34" charset="0"/>
              </a:rPr>
              <a:t>Villamar</a:t>
            </a:r>
            <a:r>
              <a:rPr lang="en-US" sz="1100" kern="150" dirty="0">
                <a:effectLst/>
                <a:ea typeface="Arial Unicode MS"/>
                <a:cs typeface="Tahoma" panose="020B0604030504040204" pitchFamily="34" charset="0"/>
              </a:rPr>
              <a:t> Park to help with driveway project. </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100" kern="150" dirty="0">
                <a:effectLst/>
                <a:ea typeface="Arial Unicode MS"/>
                <a:cs typeface="Tahoma" panose="020B0604030504040204" pitchFamily="34" charset="0"/>
              </a:rPr>
              <a:t>Meeting with Shelly looking at budget.</a:t>
            </a:r>
          </a:p>
          <a:p>
            <a:pPr marL="0" marR="0" algn="just" fontAlgn="auto">
              <a:spcBef>
                <a:spcPts val="0"/>
              </a:spcBef>
              <a:spcAft>
                <a:spcPts val="0"/>
              </a:spcAft>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100" kern="150" dirty="0">
                <a:effectLst/>
                <a:ea typeface="Arial Unicode MS"/>
                <a:cs typeface="Tahoma" panose="020B0604030504040204" pitchFamily="34" charset="0"/>
              </a:rPr>
              <a:t>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02143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5"/>
            <a:ext cx="10515600" cy="1125747"/>
          </a:xfrm>
        </p:spPr>
        <p:txBody>
          <a:bodyPr>
            <a:normAutofit/>
          </a:bodyPr>
          <a:lstStyle/>
          <a:p>
            <a:pPr algn="ctr"/>
            <a:r>
              <a:rPr lang="en-US" sz="2800" dirty="0"/>
              <a:t>Fire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98A3F305-4B4A-4B17-818C-1808311B3CE4}"/>
              </a:ext>
            </a:extLst>
          </p:cNvPr>
          <p:cNvSpPr>
            <a:spLocks noGrp="1"/>
          </p:cNvSpPr>
          <p:nvPr>
            <p:ph type="ftr" sz="quarter" idx="11"/>
          </p:nvPr>
        </p:nvSpPr>
        <p:spPr/>
        <p:txBody>
          <a:bodyPr/>
          <a:lstStyle/>
          <a:p>
            <a:r>
              <a:rPr lang="en-US" dirty="0"/>
              <a:t>June 8, 2021</a:t>
            </a:r>
          </a:p>
        </p:txBody>
      </p:sp>
      <p:sp>
        <p:nvSpPr>
          <p:cNvPr id="6" name="Slide Number Placeholder 5">
            <a:extLst>
              <a:ext uri="{FF2B5EF4-FFF2-40B4-BE49-F238E27FC236}">
                <a16:creationId xmlns:a16="http://schemas.microsoft.com/office/drawing/2014/main" id="{2DC7DFDD-BC62-44ED-9CDA-5C19BEDD4E75}"/>
              </a:ext>
            </a:extLst>
          </p:cNvPr>
          <p:cNvSpPr>
            <a:spLocks noGrp="1"/>
          </p:cNvSpPr>
          <p:nvPr>
            <p:ph type="sldNum" sz="quarter" idx="12"/>
          </p:nvPr>
        </p:nvSpPr>
        <p:spPr/>
        <p:txBody>
          <a:bodyPr/>
          <a:lstStyle/>
          <a:p>
            <a:fld id="{F4605607-4D65-4710-A629-CB9E8549A75A}" type="slidenum">
              <a:rPr lang="en-US" smtClean="0"/>
              <a:t>7</a:t>
            </a:fld>
            <a:endParaRPr lang="en-US"/>
          </a:p>
        </p:txBody>
      </p:sp>
      <p:sp>
        <p:nvSpPr>
          <p:cNvPr id="3" name="TextBox 2">
            <a:extLst>
              <a:ext uri="{FF2B5EF4-FFF2-40B4-BE49-F238E27FC236}">
                <a16:creationId xmlns:a16="http://schemas.microsoft.com/office/drawing/2014/main" id="{9AFA1B94-014C-403D-BA05-5B31DE6023D9}"/>
              </a:ext>
            </a:extLst>
          </p:cNvPr>
          <p:cNvSpPr txBox="1"/>
          <p:nvPr/>
        </p:nvSpPr>
        <p:spPr>
          <a:xfrm flipH="1">
            <a:off x="763437" y="2656936"/>
            <a:ext cx="10590363" cy="2462213"/>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Request board approve $210,000 for the purchase of new ambulance to replace our current Medic 72 ambulance. Current Medic 72 is 25 plus years old and has needed some costly repairs over the last few years. We are now starting to experience stalling issues with this unit and will most likely require another need to send in for repair. The $210,000 will come from the fire department fund which currently stands at $305,000. I feel the purchase of this ambulance is now at a critical need. EMS and this unit (Medic 72) respond to 90% of our departments average of 500 calls per year. Transports and our soft billing process create revenue for the department which goes right back in our operating budget which supports our EMS program. Without a dependable ambulance we would not be able to transport our residents to the hospital in their time of need and would force us to call for mutual aid from the City of Toledo Fire Department on a regular basis to transport our residents and cause more strain to their daily EMS operations. </a:t>
            </a:r>
          </a:p>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AC/Heater unit in part time firefighter shift room was replaced. Cost of unit was $982.00. Unit was installed in house by firefighters. </a:t>
            </a:r>
          </a:p>
          <a:p>
            <a:pPr marL="457200" marR="0">
              <a:spcBef>
                <a:spcPts val="0"/>
              </a:spcBef>
              <a:spcAft>
                <a:spcPts val="0"/>
              </a:spcAft>
            </a:pPr>
            <a:r>
              <a:rPr lang="en-US" sz="1100" dirty="0">
                <a:effectLst/>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Chief Kay and Asst. Chief </a:t>
            </a:r>
            <a:r>
              <a:rPr lang="en-US" sz="1100" dirty="0" err="1">
                <a:effectLst/>
                <a:ea typeface="Calibri" panose="020F0502020204030204" pitchFamily="34" charset="0"/>
                <a:cs typeface="Times New Roman" panose="02020603050405020304" pitchFamily="18" charset="0"/>
              </a:rPr>
              <a:t>Yunker</a:t>
            </a:r>
            <a:r>
              <a:rPr lang="en-US" sz="1100" dirty="0">
                <a:effectLst/>
                <a:ea typeface="Calibri" panose="020F0502020204030204" pitchFamily="34" charset="0"/>
                <a:cs typeface="Times New Roman" panose="02020603050405020304" pitchFamily="18" charset="0"/>
              </a:rPr>
              <a:t> met with fiscal officer S. Nowakowski on 5/28 to set up budget appropriations for 2022. </a:t>
            </a:r>
          </a:p>
          <a:p>
            <a:pPr marL="457200" marR="0">
              <a:spcBef>
                <a:spcPts val="0"/>
              </a:spcBef>
              <a:spcAft>
                <a:spcPts val="0"/>
              </a:spcAft>
            </a:pPr>
            <a:r>
              <a:rPr lang="en-US" sz="1100" dirty="0">
                <a:effectLst/>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100" dirty="0">
                <a:effectLst/>
                <a:ea typeface="Calibri" panose="020F0502020204030204" pitchFamily="34" charset="0"/>
                <a:cs typeface="Times New Roman" panose="02020603050405020304" pitchFamily="18" charset="0"/>
              </a:rPr>
              <a:t>Continuing to assist in the consolidation and move of township offices and police department in the fire station. </a:t>
            </a:r>
          </a:p>
          <a:p>
            <a:pPr marL="457200" marR="0">
              <a:spcBef>
                <a:spcPts val="0"/>
              </a:spcBef>
              <a:spcAft>
                <a:spcPts val="0"/>
              </a:spcAft>
            </a:pPr>
            <a:r>
              <a:rPr lang="en-US" sz="1100" dirty="0">
                <a:effectLst/>
                <a:ea typeface="Times New Roman" panose="02020603050405020304" pitchFamily="18" charset="0"/>
              </a:rPr>
              <a:t> </a:t>
            </a:r>
          </a:p>
          <a:p>
            <a:r>
              <a:rPr lang="en-US" sz="1100" dirty="0">
                <a:effectLst/>
                <a:ea typeface="Times New Roman" panose="02020603050405020304" pitchFamily="18" charset="0"/>
              </a:rPr>
              <a:t>Continuing process with Lexipol in implementation of new policies and procedures for fire department.  </a:t>
            </a:r>
          </a:p>
        </p:txBody>
      </p:sp>
    </p:spTree>
    <p:extLst>
      <p:ext uri="{BB962C8B-B14F-4D97-AF65-F5344CB8AC3E}">
        <p14:creationId xmlns:p14="http://schemas.microsoft.com/office/powerpoint/2010/main" val="384150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5"/>
            <a:ext cx="10515600" cy="1125747"/>
          </a:xfrm>
        </p:spPr>
        <p:txBody>
          <a:bodyPr>
            <a:normAutofit/>
          </a:bodyPr>
          <a:lstStyle/>
          <a:p>
            <a:pPr algn="ctr"/>
            <a:r>
              <a:rPr lang="en-US" sz="2800" dirty="0"/>
              <a:t>Police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900965D3-A8ED-46EE-BFAA-8710BBCF6099}"/>
              </a:ext>
            </a:extLst>
          </p:cNvPr>
          <p:cNvSpPr>
            <a:spLocks noGrp="1"/>
          </p:cNvSpPr>
          <p:nvPr>
            <p:ph type="ftr" sz="quarter" idx="11"/>
          </p:nvPr>
        </p:nvSpPr>
        <p:spPr/>
        <p:txBody>
          <a:bodyPr/>
          <a:lstStyle/>
          <a:p>
            <a:r>
              <a:rPr lang="en-US" dirty="0"/>
              <a:t>June 8, 2021</a:t>
            </a:r>
          </a:p>
        </p:txBody>
      </p:sp>
      <p:sp>
        <p:nvSpPr>
          <p:cNvPr id="6" name="Slide Number Placeholder 5">
            <a:extLst>
              <a:ext uri="{FF2B5EF4-FFF2-40B4-BE49-F238E27FC236}">
                <a16:creationId xmlns:a16="http://schemas.microsoft.com/office/drawing/2014/main" id="{9AD3DD47-02B5-4285-AA7C-0BB6D2B8DBB8}"/>
              </a:ext>
            </a:extLst>
          </p:cNvPr>
          <p:cNvSpPr>
            <a:spLocks noGrp="1"/>
          </p:cNvSpPr>
          <p:nvPr>
            <p:ph type="sldNum" sz="quarter" idx="12"/>
          </p:nvPr>
        </p:nvSpPr>
        <p:spPr/>
        <p:txBody>
          <a:bodyPr/>
          <a:lstStyle/>
          <a:p>
            <a:fld id="{F4605607-4D65-4710-A629-CB9E8549A75A}" type="slidenum">
              <a:rPr lang="en-US" smtClean="0"/>
              <a:t>8</a:t>
            </a:fld>
            <a:endParaRPr lang="en-US"/>
          </a:p>
        </p:txBody>
      </p:sp>
      <p:sp>
        <p:nvSpPr>
          <p:cNvPr id="3" name="TextBox 2">
            <a:extLst>
              <a:ext uri="{FF2B5EF4-FFF2-40B4-BE49-F238E27FC236}">
                <a16:creationId xmlns:a16="http://schemas.microsoft.com/office/drawing/2014/main" id="{6FFBEA22-FD72-47EC-93D5-7DBC0D9C0352}"/>
              </a:ext>
            </a:extLst>
          </p:cNvPr>
          <p:cNvSpPr txBox="1"/>
          <p:nvPr/>
        </p:nvSpPr>
        <p:spPr>
          <a:xfrm>
            <a:off x="356558" y="2138715"/>
            <a:ext cx="11072005" cy="1754326"/>
          </a:xfrm>
          <a:prstGeom prst="rect">
            <a:avLst/>
          </a:prstGeom>
          <a:noFill/>
        </p:spPr>
        <p:txBody>
          <a:bodyPr wrap="square" rtlCol="0">
            <a:spAutoFit/>
          </a:bodyPr>
          <a:lstStyle/>
          <a:p>
            <a:pPr marL="342900" marR="0" lvl="0" indent="-342900">
              <a:spcBef>
                <a:spcPts val="0"/>
              </a:spcBef>
              <a:spcAft>
                <a:spcPts val="0"/>
              </a:spcAft>
              <a:buSzPts val="1300"/>
              <a:buFont typeface="Times New Roman" panose="02020603050405020304" pitchFamily="18" charset="0"/>
              <a:buChar char="•"/>
              <a:tabLst>
                <a:tab pos="671195" algn="l"/>
                <a:tab pos="671830" algn="l"/>
              </a:tabLst>
            </a:pPr>
            <a:endParaRPr lang="en-US" sz="1800" dirty="0">
              <a:effectLst/>
              <a:latin typeface="Arial" panose="020B0604020202020204" pitchFamily="34" charset="0"/>
              <a:ea typeface="Times New Roman" panose="02020603050405020304" pitchFamily="18" charset="0"/>
            </a:endParaRPr>
          </a:p>
          <a:p>
            <a:pPr marL="0" marR="0">
              <a:spcBef>
                <a:spcPts val="5"/>
              </a:spcBef>
              <a:spcAft>
                <a:spcPts val="0"/>
              </a:spcAft>
            </a:pPr>
            <a:r>
              <a:rPr lang="en-US" sz="1800" dirty="0">
                <a:effectLst/>
                <a:latin typeface="Times New Roman" panose="02020603050405020304" pitchFamily="18" charset="0"/>
                <a:ea typeface="Arial" panose="020B0604020202020204" pitchFamily="34" charset="0"/>
                <a:cs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Arial" panose="020B0604020202020204" pitchFamily="34" charset="0"/>
              <a:ea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Arial" panose="020B0604020202020204" pitchFamily="34" charset="0"/>
              <a:ea typeface="Arial" panose="020B0604020202020204" pitchFamily="34" charset="0"/>
            </a:endParaRP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500873DA-184C-48A3-B330-C5EE015FD480}"/>
              </a:ext>
            </a:extLst>
          </p:cNvPr>
          <p:cNvSpPr txBox="1"/>
          <p:nvPr/>
        </p:nvSpPr>
        <p:spPr>
          <a:xfrm>
            <a:off x="838200" y="2622430"/>
            <a:ext cx="10967049" cy="3777957"/>
          </a:xfrm>
          <a:prstGeom prst="rect">
            <a:avLst/>
          </a:prstGeom>
          <a:noFill/>
        </p:spPr>
        <p:txBody>
          <a:bodyPr wrap="square" rtlCol="0">
            <a:spAutoFit/>
          </a:bodyPr>
          <a:lstStyle/>
          <a:p>
            <a:pPr marL="171450" marR="0" lvl="0" indent="-171450">
              <a:lnSpc>
                <a:spcPct val="150000"/>
              </a:lnSpc>
              <a:spcBef>
                <a:spcPts val="0"/>
              </a:spcBef>
              <a:spcAft>
                <a:spcPts val="575"/>
              </a:spcAft>
              <a:buSzPts val="1000"/>
              <a:buFont typeface="Arial" panose="020B0604020202020204" pitchFamily="34" charset="0"/>
              <a:buChar char="•"/>
              <a:tabLst>
                <a:tab pos="457200" algn="l"/>
              </a:tabLst>
            </a:pPr>
            <a:r>
              <a:rPr lang="en-US" sz="1100" dirty="0">
                <a:effectLst/>
                <a:ea typeface="Times New Roman" panose="02020603050405020304" pitchFamily="18" charset="0"/>
              </a:rPr>
              <a:t>Deputy Chief Hart and I attending Lucas County 9-1-1 COG zoom meeting June 2, 2021. Discussion on consolidation.</a:t>
            </a:r>
          </a:p>
          <a:p>
            <a:pPr marL="171450" marR="0" lvl="0" indent="-171450">
              <a:lnSpc>
                <a:spcPct val="150000"/>
              </a:lnSpc>
              <a:spcBef>
                <a:spcPts val="0"/>
              </a:spcBef>
              <a:spcAft>
                <a:spcPts val="575"/>
              </a:spcAft>
              <a:buSzPts val="1000"/>
              <a:buFont typeface="Arial" panose="020B0604020202020204" pitchFamily="34" charset="0"/>
              <a:buChar char="•"/>
              <a:tabLst>
                <a:tab pos="457200" algn="l"/>
              </a:tabLst>
            </a:pPr>
            <a:r>
              <a:rPr lang="en-US" sz="1100" dirty="0">
                <a:effectLst/>
                <a:ea typeface="Times New Roman" panose="02020603050405020304" pitchFamily="18" charset="0"/>
              </a:rPr>
              <a:t>Reporting that of today’s date only 5 Golf Carts have been inspected by the police department.</a:t>
            </a:r>
          </a:p>
          <a:p>
            <a:pPr marL="171450" marR="0" lvl="0" indent="-171450">
              <a:lnSpc>
                <a:spcPct val="150000"/>
              </a:lnSpc>
              <a:spcBef>
                <a:spcPts val="0"/>
              </a:spcBef>
              <a:spcAft>
                <a:spcPts val="575"/>
              </a:spcAft>
              <a:buSzPts val="1000"/>
              <a:buFont typeface="Arial" panose="020B0604020202020204" pitchFamily="34" charset="0"/>
              <a:buChar char="•"/>
              <a:tabLst>
                <a:tab pos="457200" algn="l"/>
              </a:tabLst>
            </a:pPr>
            <a:r>
              <a:rPr lang="en-US" sz="1100" dirty="0">
                <a:effectLst/>
                <a:ea typeface="Times New Roman" panose="02020603050405020304" pitchFamily="18" charset="0"/>
              </a:rPr>
              <a:t>David Bowman has turned in all of his department issued equipment.</a:t>
            </a:r>
          </a:p>
          <a:p>
            <a:pPr marL="171450" marR="0" lvl="0" indent="-171450">
              <a:lnSpc>
                <a:spcPct val="150000"/>
              </a:lnSpc>
              <a:spcAft>
                <a:spcPts val="575"/>
              </a:spcAft>
              <a:buSzPts val="1000"/>
              <a:buFont typeface="Arial" panose="020B0604020202020204" pitchFamily="34" charset="0"/>
              <a:buChar char="•"/>
              <a:tabLst>
                <a:tab pos="457200" algn="l"/>
              </a:tabLst>
            </a:pPr>
            <a:r>
              <a:rPr lang="en-US" sz="1100" dirty="0">
                <a:effectLst/>
                <a:ea typeface="Times New Roman" panose="02020603050405020304" pitchFamily="18" charset="0"/>
              </a:rPr>
              <a:t>Eric and I working with Mark Barker to get him ready to back into a patrol car.  He has already qualified at the firearms range and working to get him back logged into the </a:t>
            </a:r>
            <a:r>
              <a:rPr lang="en-US" sz="1100" dirty="0" err="1">
                <a:effectLst/>
                <a:ea typeface="Times New Roman" panose="02020603050405020304" pitchFamily="18" charset="0"/>
              </a:rPr>
              <a:t>Noris</a:t>
            </a:r>
            <a:r>
              <a:rPr lang="en-US" sz="1100" dirty="0">
                <a:effectLst/>
                <a:ea typeface="Times New Roman" panose="02020603050405020304" pitchFamily="18" charset="0"/>
              </a:rPr>
              <a:t>/Leads, and MDT programs.</a:t>
            </a:r>
          </a:p>
          <a:p>
            <a:pPr marL="171450" marR="0" lvl="0" indent="-171450">
              <a:lnSpc>
                <a:spcPct val="150000"/>
              </a:lnSpc>
              <a:spcAft>
                <a:spcPts val="575"/>
              </a:spcAft>
              <a:buSzPts val="1000"/>
              <a:buFont typeface="Arial" panose="020B0604020202020204" pitchFamily="34" charset="0"/>
              <a:buChar char="•"/>
              <a:tabLst>
                <a:tab pos="457200" algn="l"/>
              </a:tabLst>
            </a:pPr>
            <a:r>
              <a:rPr lang="en-US" sz="1100" dirty="0">
                <a:effectLst/>
                <a:ea typeface="Times New Roman" panose="02020603050405020304" pitchFamily="18" charset="0"/>
              </a:rPr>
              <a:t>Cleaning out old unused office supplies and disposing of items that are broke, unused, and or of no value. Getting ready for move.</a:t>
            </a:r>
          </a:p>
          <a:p>
            <a:pPr marL="171450" marR="0" lvl="0" indent="-171450">
              <a:lnSpc>
                <a:spcPct val="150000"/>
              </a:lnSpc>
              <a:spcAft>
                <a:spcPts val="575"/>
              </a:spcAft>
              <a:buSzPts val="1000"/>
              <a:buFont typeface="Arial" panose="020B0604020202020204" pitchFamily="34" charset="0"/>
              <a:buChar char="•"/>
              <a:tabLst>
                <a:tab pos="457200" algn="l"/>
              </a:tabLst>
            </a:pPr>
            <a:r>
              <a:rPr lang="en-US" sz="1100" dirty="0" err="1">
                <a:effectLst/>
                <a:ea typeface="Times New Roman" panose="02020603050405020304" pitchFamily="18" charset="0"/>
              </a:rPr>
              <a:t>Ptlm</a:t>
            </a:r>
            <a:r>
              <a:rPr lang="en-US" sz="1100" dirty="0">
                <a:effectLst/>
                <a:ea typeface="Times New Roman" panose="02020603050405020304" pitchFamily="18" charset="0"/>
              </a:rPr>
              <a:t>. Dennis Moszkowicz will represent the police department in Point Place Days Parade with patrol car.</a:t>
            </a:r>
          </a:p>
          <a:p>
            <a:pPr marL="171450" marR="0" lvl="0" indent="-171450">
              <a:lnSpc>
                <a:spcPct val="150000"/>
              </a:lnSpc>
              <a:spcAft>
                <a:spcPts val="575"/>
              </a:spcAft>
              <a:buSzPts val="1000"/>
              <a:buFont typeface="Arial" panose="020B0604020202020204" pitchFamily="34" charset="0"/>
              <a:buChar char="•"/>
              <a:tabLst>
                <a:tab pos="457200" algn="l"/>
              </a:tabLst>
            </a:pPr>
            <a:r>
              <a:rPr lang="en-US" sz="1100" dirty="0">
                <a:effectLst/>
                <a:ea typeface="Times New Roman" panose="02020603050405020304" pitchFamily="18" charset="0"/>
              </a:rPr>
              <a:t>Have sent a letter to Toledo Police Chief George </a:t>
            </a:r>
            <a:r>
              <a:rPr lang="en-US" sz="1100" dirty="0" err="1">
                <a:effectLst/>
                <a:ea typeface="Times New Roman" panose="02020603050405020304" pitchFamily="18" charset="0"/>
              </a:rPr>
              <a:t>Kral</a:t>
            </a:r>
            <a:r>
              <a:rPr lang="en-US" sz="1100" dirty="0">
                <a:effectLst/>
                <a:ea typeface="Times New Roman" panose="02020603050405020304" pitchFamily="18" charset="0"/>
              </a:rPr>
              <a:t> asking for assistance in traffic and crowd control for our fireworks celebration on June 26th. This will be mainly to assist on the City side of the Ottawa River at 131</a:t>
            </a:r>
            <a:r>
              <a:rPr lang="en-US" sz="1100" baseline="30000" dirty="0">
                <a:effectLst/>
                <a:ea typeface="Times New Roman" panose="02020603050405020304" pitchFamily="18" charset="0"/>
              </a:rPr>
              <a:t>st</a:t>
            </a:r>
            <a:r>
              <a:rPr lang="en-US" sz="1100" dirty="0">
                <a:effectLst/>
                <a:ea typeface="Times New Roman" panose="02020603050405020304" pitchFamily="18" charset="0"/>
              </a:rPr>
              <a:t>. St.</a:t>
            </a:r>
          </a:p>
          <a:p>
            <a:pPr marL="171450" marR="0" lvl="0" indent="-171450">
              <a:lnSpc>
                <a:spcPct val="150000"/>
              </a:lnSpc>
              <a:spcAft>
                <a:spcPts val="575"/>
              </a:spcAft>
              <a:buSzPts val="1000"/>
              <a:buFont typeface="Arial" panose="020B0604020202020204" pitchFamily="34" charset="0"/>
              <a:buChar char="•"/>
              <a:tabLst>
                <a:tab pos="457200" algn="l"/>
              </a:tabLst>
            </a:pPr>
            <a:r>
              <a:rPr lang="en-US" sz="1100" dirty="0">
                <a:effectLst/>
                <a:ea typeface="Times New Roman" panose="02020603050405020304" pitchFamily="18" charset="0"/>
              </a:rPr>
              <a:t>Requesting the boards approval to dispose or destroy any and all unclaimed pellet or BB guns and all other property of no value. Also request the board approve trading in firearms(weapons) to a licensed dealer for future credit in buying items at a latter date from same </a:t>
            </a:r>
            <a:r>
              <a:rPr lang="en-US" sz="1100" dirty="0" err="1">
                <a:effectLst/>
                <a:ea typeface="Times New Roman" panose="02020603050405020304" pitchFamily="18" charset="0"/>
              </a:rPr>
              <a:t>vedor</a:t>
            </a:r>
            <a:r>
              <a:rPr lang="en-US" sz="1100" dirty="0">
                <a:effectLst/>
                <a:ea typeface="Times New Roman" panose="02020603050405020304" pitchFamily="18" charset="0"/>
              </a:rPr>
              <a:t>.</a:t>
            </a:r>
          </a:p>
          <a:p>
            <a:endParaRPr lang="en-US" dirty="0"/>
          </a:p>
        </p:txBody>
      </p:sp>
    </p:spTree>
    <p:extLst>
      <p:ext uri="{BB962C8B-B14F-4D97-AF65-F5344CB8AC3E}">
        <p14:creationId xmlns:p14="http://schemas.microsoft.com/office/powerpoint/2010/main" val="246771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94426"/>
          </a:xfrm>
        </p:spPr>
        <p:txBody>
          <a:bodyPr>
            <a:normAutofit/>
          </a:bodyPr>
          <a:lstStyle/>
          <a:p>
            <a:pPr algn="ctr"/>
            <a:r>
              <a:rPr lang="en-US" sz="1800" dirty="0"/>
              <a:t>Zoning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6" name="TextBox 5">
            <a:extLst>
              <a:ext uri="{FF2B5EF4-FFF2-40B4-BE49-F238E27FC236}">
                <a16:creationId xmlns:a16="http://schemas.microsoft.com/office/drawing/2014/main" id="{61D484D6-FAAD-4675-955C-C652EEDCD3F3}"/>
              </a:ext>
            </a:extLst>
          </p:cNvPr>
          <p:cNvSpPr txBox="1"/>
          <p:nvPr/>
        </p:nvSpPr>
        <p:spPr>
          <a:xfrm>
            <a:off x="500331" y="1916444"/>
            <a:ext cx="11386868" cy="4471032"/>
          </a:xfrm>
          <a:prstGeom prst="rect">
            <a:avLst/>
          </a:prstGeom>
          <a:noFill/>
        </p:spPr>
        <p:txBody>
          <a:bodyPr wrap="square" rtlCol="0">
            <a:spAutoFit/>
          </a:bodyPr>
          <a:lstStyle/>
          <a:p>
            <a:pPr marL="171450" marR="69215" lvl="0" indent="-171450">
              <a:lnSpc>
                <a:spcPct val="155000"/>
              </a:lnSpc>
              <a:spcBef>
                <a:spcPts val="0"/>
              </a:spcBef>
              <a:spcAft>
                <a:spcPts val="0"/>
              </a:spcAft>
              <a:buSzPts val="1150"/>
              <a:buFont typeface="Arial" panose="020B0604020202020204" pitchFamily="34" charset="0"/>
              <a:buChar char="•"/>
              <a:tabLst>
                <a:tab pos="521970" algn="l"/>
                <a:tab pos="522605" algn="l"/>
              </a:tabLst>
            </a:pPr>
            <a:r>
              <a:rPr lang="en-US" sz="1100" dirty="0">
                <a:effectLst/>
                <a:ea typeface="Arial" panose="020B0604020202020204" pitchFamily="34" charset="0"/>
              </a:rPr>
              <a:t>Working</a:t>
            </a:r>
            <a:r>
              <a:rPr lang="en-US" sz="1100" spc="110" dirty="0">
                <a:effectLst/>
                <a:ea typeface="Arial" panose="020B0604020202020204" pitchFamily="34" charset="0"/>
              </a:rPr>
              <a:t> </a:t>
            </a:r>
            <a:r>
              <a:rPr lang="en-US" sz="1100" dirty="0">
                <a:effectLst/>
                <a:ea typeface="Arial" panose="020B0604020202020204" pitchFamily="34" charset="0"/>
              </a:rPr>
              <a:t>through</a:t>
            </a:r>
            <a:r>
              <a:rPr lang="en-US" sz="1100" spc="95" dirty="0">
                <a:effectLst/>
                <a:ea typeface="Arial" panose="020B0604020202020204" pitchFamily="34" charset="0"/>
              </a:rPr>
              <a:t> </a:t>
            </a:r>
            <a:r>
              <a:rPr lang="en-US" sz="1100" dirty="0">
                <a:effectLst/>
                <a:ea typeface="Arial" panose="020B0604020202020204" pitchFamily="34" charset="0"/>
              </a:rPr>
              <a:t>the</a:t>
            </a:r>
            <a:r>
              <a:rPr lang="en-US" sz="1100" spc="80" dirty="0">
                <a:effectLst/>
                <a:ea typeface="Arial" panose="020B0604020202020204" pitchFamily="34" charset="0"/>
              </a:rPr>
              <a:t> </a:t>
            </a:r>
            <a:r>
              <a:rPr lang="en-US" sz="1100" dirty="0">
                <a:effectLst/>
                <a:ea typeface="Arial" panose="020B0604020202020204" pitchFamily="34" charset="0"/>
              </a:rPr>
              <a:t>different</a:t>
            </a:r>
            <a:r>
              <a:rPr lang="en-US" sz="1100" spc="100" dirty="0">
                <a:effectLst/>
                <a:ea typeface="Arial" panose="020B0604020202020204" pitchFamily="34" charset="0"/>
              </a:rPr>
              <a:t> </a:t>
            </a:r>
            <a:r>
              <a:rPr lang="en-US" sz="1100" dirty="0">
                <a:effectLst/>
                <a:ea typeface="Arial" panose="020B0604020202020204" pitchFamily="34" charset="0"/>
              </a:rPr>
              <a:t>zones</a:t>
            </a:r>
            <a:r>
              <a:rPr lang="en-US" sz="1100" spc="110" dirty="0">
                <a:effectLst/>
                <a:ea typeface="Arial" panose="020B0604020202020204" pitchFamily="34" charset="0"/>
              </a:rPr>
              <a:t> </a:t>
            </a:r>
            <a:r>
              <a:rPr lang="en-US" sz="1100" dirty="0">
                <a:effectLst/>
                <a:ea typeface="Arial" panose="020B0604020202020204" pitchFamily="34" charset="0"/>
              </a:rPr>
              <a:t>of</a:t>
            </a:r>
            <a:r>
              <a:rPr lang="en-US" sz="1100" spc="45" dirty="0">
                <a:effectLst/>
                <a:ea typeface="Arial" panose="020B0604020202020204" pitchFamily="34" charset="0"/>
              </a:rPr>
              <a:t> </a:t>
            </a:r>
            <a:r>
              <a:rPr lang="en-US" sz="1100" dirty="0">
                <a:effectLst/>
                <a:ea typeface="Arial" panose="020B0604020202020204" pitchFamily="34" charset="0"/>
              </a:rPr>
              <a:t>the</a:t>
            </a:r>
            <a:r>
              <a:rPr lang="en-US" sz="1100" spc="30" dirty="0">
                <a:effectLst/>
                <a:ea typeface="Arial" panose="020B0604020202020204" pitchFamily="34" charset="0"/>
              </a:rPr>
              <a:t> </a:t>
            </a:r>
            <a:r>
              <a:rPr lang="en-US" sz="1100" dirty="0">
                <a:effectLst/>
                <a:ea typeface="Arial" panose="020B0604020202020204" pitchFamily="34" charset="0"/>
              </a:rPr>
              <a:t>Township</a:t>
            </a:r>
            <a:r>
              <a:rPr lang="en-US" sz="1100" spc="180" dirty="0">
                <a:effectLst/>
                <a:ea typeface="Arial" panose="020B0604020202020204" pitchFamily="34" charset="0"/>
              </a:rPr>
              <a:t> </a:t>
            </a:r>
            <a:r>
              <a:rPr lang="en-US" sz="1100" dirty="0">
                <a:effectLst/>
                <a:ea typeface="Arial" panose="020B0604020202020204" pitchFamily="34" charset="0"/>
              </a:rPr>
              <a:t>to</a:t>
            </a:r>
            <a:r>
              <a:rPr lang="en-US" sz="1100" spc="85" dirty="0">
                <a:effectLst/>
                <a:ea typeface="Arial" panose="020B0604020202020204" pitchFamily="34" charset="0"/>
              </a:rPr>
              <a:t> </a:t>
            </a:r>
            <a:r>
              <a:rPr lang="en-US" sz="1100" dirty="0">
                <a:effectLst/>
                <a:ea typeface="Arial" panose="020B0604020202020204" pitchFamily="34" charset="0"/>
              </a:rPr>
              <a:t>identify</a:t>
            </a:r>
            <a:r>
              <a:rPr lang="en-US" sz="1100" spc="130" dirty="0">
                <a:effectLst/>
                <a:ea typeface="Arial" panose="020B0604020202020204" pitchFamily="34" charset="0"/>
              </a:rPr>
              <a:t> </a:t>
            </a:r>
            <a:r>
              <a:rPr lang="en-US" sz="1100" dirty="0">
                <a:effectLst/>
                <a:ea typeface="Arial" panose="020B0604020202020204" pitchFamily="34" charset="0"/>
              </a:rPr>
              <a:t>violations.</a:t>
            </a:r>
            <a:r>
              <a:rPr lang="en-US" sz="1100" spc="170" dirty="0">
                <a:effectLst/>
                <a:ea typeface="Arial" panose="020B0604020202020204" pitchFamily="34" charset="0"/>
              </a:rPr>
              <a:t> </a:t>
            </a:r>
            <a:r>
              <a:rPr lang="en-US" sz="1100" dirty="0">
                <a:effectLst/>
                <a:ea typeface="Arial" panose="020B0604020202020204" pitchFamily="34" charset="0"/>
              </a:rPr>
              <a:t>Still</a:t>
            </a:r>
            <a:r>
              <a:rPr lang="en-US" sz="1100" spc="75" dirty="0">
                <a:effectLst/>
                <a:ea typeface="Arial" panose="020B0604020202020204" pitchFamily="34" charset="0"/>
              </a:rPr>
              <a:t> </a:t>
            </a:r>
            <a:r>
              <a:rPr lang="en-US" sz="1100" dirty="0">
                <a:effectLst/>
                <a:ea typeface="Arial" panose="020B0604020202020204" pitchFamily="34" charset="0"/>
              </a:rPr>
              <a:t>a</a:t>
            </a:r>
            <a:r>
              <a:rPr lang="en-US" sz="1100" spc="-305" dirty="0">
                <a:effectLst/>
                <a:ea typeface="Arial" panose="020B0604020202020204" pitchFamily="34" charset="0"/>
              </a:rPr>
              <a:t> </a:t>
            </a:r>
            <a:r>
              <a:rPr lang="en-US" sz="1100" dirty="0">
                <a:effectLst/>
                <a:ea typeface="Arial" panose="020B0604020202020204" pitchFamily="34" charset="0"/>
              </a:rPr>
              <a:t>lot</a:t>
            </a:r>
            <a:r>
              <a:rPr lang="en-US" sz="1100" spc="35" dirty="0">
                <a:effectLst/>
                <a:ea typeface="Arial" panose="020B0604020202020204" pitchFamily="34" charset="0"/>
              </a:rPr>
              <a:t> </a:t>
            </a:r>
            <a:r>
              <a:rPr lang="en-US" sz="1100" dirty="0">
                <a:effectLst/>
                <a:ea typeface="Arial" panose="020B0604020202020204" pitchFamily="34" charset="0"/>
              </a:rPr>
              <a:t>out</a:t>
            </a:r>
            <a:r>
              <a:rPr lang="en-US" sz="1100" spc="10" dirty="0">
                <a:effectLst/>
                <a:ea typeface="Arial" panose="020B0604020202020204" pitchFamily="34" charset="0"/>
              </a:rPr>
              <a:t> </a:t>
            </a:r>
            <a:r>
              <a:rPr lang="en-US" sz="1100" dirty="0">
                <a:effectLst/>
                <a:ea typeface="Arial" panose="020B0604020202020204" pitchFamily="34" charset="0"/>
              </a:rPr>
              <a:t>there.</a:t>
            </a:r>
          </a:p>
          <a:p>
            <a:pPr marL="171450" marR="344805" lvl="0" indent="-171450">
              <a:lnSpc>
                <a:spcPct val="155000"/>
              </a:lnSpc>
              <a:spcBef>
                <a:spcPts val="105"/>
              </a:spcBef>
              <a:spcAft>
                <a:spcPts val="0"/>
              </a:spcAft>
              <a:buSzPts val="1150"/>
              <a:buFont typeface="Arial" panose="020B0604020202020204" pitchFamily="34" charset="0"/>
              <a:buChar char="•"/>
              <a:tabLst>
                <a:tab pos="518795" algn="l"/>
                <a:tab pos="519430" algn="l"/>
              </a:tabLst>
            </a:pPr>
            <a:r>
              <a:rPr lang="en-US" sz="1100" dirty="0">
                <a:effectLst/>
                <a:ea typeface="Arial" panose="020B0604020202020204" pitchFamily="34" charset="0"/>
              </a:rPr>
              <a:t>Reminder</a:t>
            </a:r>
            <a:r>
              <a:rPr lang="en-US" sz="1100" spc="125" dirty="0">
                <a:effectLst/>
                <a:ea typeface="Arial" panose="020B0604020202020204" pitchFamily="34" charset="0"/>
              </a:rPr>
              <a:t> </a:t>
            </a:r>
            <a:r>
              <a:rPr lang="en-US" sz="1100" dirty="0">
                <a:effectLst/>
                <a:ea typeface="Arial" panose="020B0604020202020204" pitchFamily="34" charset="0"/>
              </a:rPr>
              <a:t>that</a:t>
            </a:r>
            <a:r>
              <a:rPr lang="en-US" sz="1100" spc="90" dirty="0">
                <a:effectLst/>
                <a:ea typeface="Arial" panose="020B0604020202020204" pitchFamily="34" charset="0"/>
              </a:rPr>
              <a:t> </a:t>
            </a:r>
            <a:r>
              <a:rPr lang="en-US" sz="1100" dirty="0">
                <a:effectLst/>
                <a:ea typeface="Arial" panose="020B0604020202020204" pitchFamily="34" charset="0"/>
              </a:rPr>
              <a:t>the</a:t>
            </a:r>
            <a:r>
              <a:rPr lang="en-US" sz="1100" spc="40" dirty="0">
                <a:effectLst/>
                <a:ea typeface="Arial" panose="020B0604020202020204" pitchFamily="34" charset="0"/>
              </a:rPr>
              <a:t> </a:t>
            </a:r>
            <a:r>
              <a:rPr lang="en-US" sz="1100" dirty="0">
                <a:effectLst/>
                <a:ea typeface="Arial" panose="020B0604020202020204" pitchFamily="34" charset="0"/>
              </a:rPr>
              <a:t>preferred</a:t>
            </a:r>
            <a:r>
              <a:rPr lang="en-US" sz="1100" spc="170" dirty="0">
                <a:effectLst/>
                <a:ea typeface="Arial" panose="020B0604020202020204" pitchFamily="34" charset="0"/>
              </a:rPr>
              <a:t> </a:t>
            </a:r>
            <a:r>
              <a:rPr lang="en-US" sz="1100" dirty="0">
                <a:effectLst/>
                <a:ea typeface="Arial" panose="020B0604020202020204" pitchFamily="34" charset="0"/>
              </a:rPr>
              <a:t>way</a:t>
            </a:r>
            <a:r>
              <a:rPr lang="en-US" sz="1100" spc="120" dirty="0">
                <a:effectLst/>
                <a:ea typeface="Arial" panose="020B0604020202020204" pitchFamily="34" charset="0"/>
              </a:rPr>
              <a:t> </a:t>
            </a:r>
            <a:r>
              <a:rPr lang="en-US" sz="1100" dirty="0">
                <a:effectLst/>
                <a:ea typeface="Arial" panose="020B0604020202020204" pitchFamily="34" charset="0"/>
              </a:rPr>
              <a:t>for</a:t>
            </a:r>
            <a:r>
              <a:rPr lang="en-US" sz="1100" spc="60" dirty="0">
                <a:effectLst/>
                <a:ea typeface="Arial" panose="020B0604020202020204" pitchFamily="34" charset="0"/>
              </a:rPr>
              <a:t> </a:t>
            </a:r>
            <a:r>
              <a:rPr lang="en-US" sz="1100" dirty="0">
                <a:effectLst/>
                <a:ea typeface="Arial" panose="020B0604020202020204" pitchFamily="34" charset="0"/>
              </a:rPr>
              <a:t>residents</a:t>
            </a:r>
            <a:r>
              <a:rPr lang="en-US" sz="1100" spc="120" dirty="0">
                <a:effectLst/>
                <a:ea typeface="Arial" panose="020B0604020202020204" pitchFamily="34" charset="0"/>
              </a:rPr>
              <a:t> </a:t>
            </a:r>
            <a:r>
              <a:rPr lang="en-US" sz="1100" dirty="0">
                <a:effectLst/>
                <a:ea typeface="Arial" panose="020B0604020202020204" pitchFamily="34" charset="0"/>
              </a:rPr>
              <a:t>to</a:t>
            </a:r>
            <a:r>
              <a:rPr lang="en-US" sz="1100" spc="50" dirty="0">
                <a:effectLst/>
                <a:ea typeface="Arial" panose="020B0604020202020204" pitchFamily="34" charset="0"/>
              </a:rPr>
              <a:t> </a:t>
            </a:r>
            <a:r>
              <a:rPr lang="en-US" sz="1100" dirty="0">
                <a:effectLst/>
                <a:ea typeface="Arial" panose="020B0604020202020204" pitchFamily="34" charset="0"/>
              </a:rPr>
              <a:t>submit</a:t>
            </a:r>
            <a:r>
              <a:rPr lang="en-US" sz="1100" spc="120" dirty="0">
                <a:effectLst/>
                <a:ea typeface="Arial" panose="020B0604020202020204" pitchFamily="34" charset="0"/>
              </a:rPr>
              <a:t> </a:t>
            </a:r>
            <a:r>
              <a:rPr lang="en-US" sz="1100" dirty="0">
                <a:effectLst/>
                <a:ea typeface="Arial" panose="020B0604020202020204" pitchFamily="34" charset="0"/>
              </a:rPr>
              <a:t>a</a:t>
            </a:r>
            <a:r>
              <a:rPr lang="en-US" sz="1100" spc="50" dirty="0">
                <a:effectLst/>
                <a:ea typeface="Arial" panose="020B0604020202020204" pitchFamily="34" charset="0"/>
              </a:rPr>
              <a:t> </a:t>
            </a:r>
            <a:r>
              <a:rPr lang="en-US" sz="1100" dirty="0">
                <a:effectLst/>
                <a:ea typeface="Arial" panose="020B0604020202020204" pitchFamily="34" charset="0"/>
              </a:rPr>
              <a:t>zoning</a:t>
            </a:r>
            <a:r>
              <a:rPr lang="en-US" sz="1100" spc="175" dirty="0">
                <a:effectLst/>
                <a:ea typeface="Arial" panose="020B0604020202020204" pitchFamily="34" charset="0"/>
              </a:rPr>
              <a:t> </a:t>
            </a:r>
            <a:r>
              <a:rPr lang="en-US" sz="1100" dirty="0">
                <a:effectLst/>
                <a:ea typeface="Arial" panose="020B0604020202020204" pitchFamily="34" charset="0"/>
              </a:rPr>
              <a:t>concern</a:t>
            </a:r>
            <a:r>
              <a:rPr lang="en-US" sz="1100" spc="145" dirty="0">
                <a:effectLst/>
                <a:ea typeface="Arial" panose="020B0604020202020204" pitchFamily="34" charset="0"/>
              </a:rPr>
              <a:t> </a:t>
            </a:r>
            <a:r>
              <a:rPr lang="en-US" sz="1100" dirty="0">
                <a:effectLst/>
                <a:ea typeface="Arial" panose="020B0604020202020204" pitchFamily="34" charset="0"/>
              </a:rPr>
              <a:t>is</a:t>
            </a:r>
            <a:r>
              <a:rPr lang="en-US" sz="1100" spc="-305" dirty="0">
                <a:effectLst/>
                <a:ea typeface="Arial" panose="020B0604020202020204" pitchFamily="34" charset="0"/>
              </a:rPr>
              <a:t> </a:t>
            </a:r>
            <a:r>
              <a:rPr lang="en-US" sz="1100" dirty="0">
                <a:effectLst/>
                <a:ea typeface="Arial" panose="020B0604020202020204" pitchFamily="34" charset="0"/>
              </a:rPr>
              <a:t>through</a:t>
            </a:r>
            <a:r>
              <a:rPr lang="en-US" sz="1100" spc="35" dirty="0">
                <a:effectLst/>
                <a:ea typeface="Arial" panose="020B0604020202020204" pitchFamily="34" charset="0"/>
              </a:rPr>
              <a:t> </a:t>
            </a:r>
            <a:r>
              <a:rPr lang="en-US" sz="1100" dirty="0">
                <a:effectLst/>
                <a:ea typeface="Arial" panose="020B0604020202020204" pitchFamily="34" charset="0"/>
              </a:rPr>
              <a:t>the</a:t>
            </a:r>
            <a:r>
              <a:rPr lang="en-US" sz="1100" spc="-5" dirty="0">
                <a:effectLst/>
                <a:ea typeface="Arial" panose="020B0604020202020204" pitchFamily="34" charset="0"/>
              </a:rPr>
              <a:t> </a:t>
            </a:r>
            <a:r>
              <a:rPr lang="en-US" sz="1100" dirty="0">
                <a:effectLst/>
                <a:ea typeface="Arial" panose="020B0604020202020204" pitchFamily="34" charset="0"/>
              </a:rPr>
              <a:t>website.</a:t>
            </a:r>
          </a:p>
          <a:p>
            <a:pPr marL="171450" marR="233045" lvl="0" indent="-171450">
              <a:lnSpc>
                <a:spcPct val="157000"/>
              </a:lnSpc>
              <a:spcBef>
                <a:spcPts val="100"/>
              </a:spcBef>
              <a:spcAft>
                <a:spcPts val="0"/>
              </a:spcAft>
              <a:buSzPts val="1150"/>
              <a:buFont typeface="Arial" panose="020B0604020202020204" pitchFamily="34" charset="0"/>
              <a:buChar char="•"/>
              <a:tabLst>
                <a:tab pos="515620" algn="l"/>
                <a:tab pos="516255" algn="l"/>
              </a:tabLst>
            </a:pPr>
            <a:r>
              <a:rPr lang="en-US" sz="1100" dirty="0">
                <a:effectLst/>
                <a:ea typeface="Arial" panose="020B0604020202020204" pitchFamily="34" charset="0"/>
              </a:rPr>
              <a:t>Received</a:t>
            </a:r>
            <a:r>
              <a:rPr lang="en-US" sz="1100" spc="5" dirty="0">
                <a:effectLst/>
                <a:ea typeface="Arial" panose="020B0604020202020204" pitchFamily="34" charset="0"/>
              </a:rPr>
              <a:t> </a:t>
            </a:r>
            <a:r>
              <a:rPr lang="en-US" sz="1100" dirty="0">
                <a:effectLst/>
                <a:ea typeface="Arial" panose="020B0604020202020204" pitchFamily="34" charset="0"/>
              </a:rPr>
              <a:t>concern through</a:t>
            </a:r>
            <a:r>
              <a:rPr lang="en-US" sz="1100" spc="5" dirty="0">
                <a:effectLst/>
                <a:ea typeface="Arial" panose="020B0604020202020204" pitchFamily="34" charset="0"/>
              </a:rPr>
              <a:t> </a:t>
            </a:r>
            <a:r>
              <a:rPr lang="en-US" sz="1100" dirty="0">
                <a:effectLst/>
                <a:ea typeface="Arial" panose="020B0604020202020204" pitchFamily="34" charset="0"/>
              </a:rPr>
              <a:t>office regarding</a:t>
            </a:r>
            <a:r>
              <a:rPr lang="en-US" sz="1100" spc="5" dirty="0">
                <a:effectLst/>
                <a:ea typeface="Arial" panose="020B0604020202020204" pitchFamily="34" charset="0"/>
              </a:rPr>
              <a:t> </a:t>
            </a:r>
            <a:r>
              <a:rPr lang="en-US" sz="1100" dirty="0">
                <a:effectLst/>
                <a:ea typeface="Arial" panose="020B0604020202020204" pitchFamily="34" charset="0"/>
              </a:rPr>
              <a:t>dumpster</a:t>
            </a:r>
            <a:r>
              <a:rPr lang="en-US" sz="1100" spc="5" dirty="0">
                <a:effectLst/>
                <a:ea typeface="Arial" panose="020B0604020202020204" pitchFamily="34" charset="0"/>
              </a:rPr>
              <a:t> </a:t>
            </a:r>
            <a:r>
              <a:rPr lang="en-US" sz="1100" dirty="0">
                <a:effectLst/>
                <a:ea typeface="Arial" panose="020B0604020202020204" pitchFamily="34" charset="0"/>
              </a:rPr>
              <a:t>at La Chalupa being left</a:t>
            </a:r>
            <a:r>
              <a:rPr lang="en-US" sz="1100" spc="-305" dirty="0">
                <a:effectLst/>
                <a:ea typeface="Arial" panose="020B0604020202020204" pitchFamily="34" charset="0"/>
              </a:rPr>
              <a:t> </a:t>
            </a:r>
            <a:r>
              <a:rPr lang="en-US" sz="1100" dirty="0">
                <a:effectLst/>
                <a:ea typeface="Arial" panose="020B0604020202020204" pitchFamily="34" charset="0"/>
              </a:rPr>
              <a:t>open</a:t>
            </a:r>
            <a:r>
              <a:rPr lang="en-US" sz="1100" spc="100" dirty="0">
                <a:effectLst/>
                <a:ea typeface="Arial" panose="020B0604020202020204" pitchFamily="34" charset="0"/>
              </a:rPr>
              <a:t> </a:t>
            </a:r>
            <a:r>
              <a:rPr lang="en-US" sz="1100" dirty="0">
                <a:effectLst/>
                <a:ea typeface="Arial" panose="020B0604020202020204" pitchFamily="34" charset="0"/>
              </a:rPr>
              <a:t>allowing</a:t>
            </a:r>
            <a:r>
              <a:rPr lang="en-US" sz="1100" spc="135" dirty="0">
                <a:effectLst/>
                <a:ea typeface="Arial" panose="020B0604020202020204" pitchFamily="34" charset="0"/>
              </a:rPr>
              <a:t> </a:t>
            </a:r>
            <a:r>
              <a:rPr lang="en-US" sz="1100" dirty="0">
                <a:effectLst/>
                <a:ea typeface="Arial" panose="020B0604020202020204" pitchFamily="34" charset="0"/>
              </a:rPr>
              <a:t>animals</a:t>
            </a:r>
            <a:r>
              <a:rPr lang="en-US" sz="1100" spc="125" dirty="0">
                <a:effectLst/>
                <a:ea typeface="Arial" panose="020B0604020202020204" pitchFamily="34" charset="0"/>
              </a:rPr>
              <a:t> </a:t>
            </a:r>
            <a:r>
              <a:rPr lang="en-US" sz="1100" dirty="0">
                <a:effectLst/>
                <a:ea typeface="Arial" panose="020B0604020202020204" pitchFamily="34" charset="0"/>
              </a:rPr>
              <a:t>in.</a:t>
            </a:r>
            <a:r>
              <a:rPr lang="en-US" sz="1100" spc="75" dirty="0">
                <a:effectLst/>
                <a:ea typeface="Arial" panose="020B0604020202020204" pitchFamily="34" charset="0"/>
              </a:rPr>
              <a:t> </a:t>
            </a:r>
            <a:r>
              <a:rPr lang="en-US" sz="1100" dirty="0">
                <a:effectLst/>
                <a:ea typeface="Arial" panose="020B0604020202020204" pitchFamily="34" charset="0"/>
              </a:rPr>
              <a:t>Business</a:t>
            </a:r>
            <a:r>
              <a:rPr lang="en-US" sz="1100" spc="165" dirty="0">
                <a:effectLst/>
                <a:ea typeface="Arial" panose="020B0604020202020204" pitchFamily="34" charset="0"/>
              </a:rPr>
              <a:t> </a:t>
            </a:r>
            <a:r>
              <a:rPr lang="en-US" sz="1100" dirty="0">
                <a:effectLst/>
                <a:ea typeface="Arial" panose="020B0604020202020204" pitchFamily="34" charset="0"/>
              </a:rPr>
              <a:t>notified</a:t>
            </a:r>
            <a:r>
              <a:rPr lang="en-US" sz="1100" spc="95" dirty="0">
                <a:effectLst/>
                <a:ea typeface="Arial" panose="020B0604020202020204" pitchFamily="34" charset="0"/>
              </a:rPr>
              <a:t> </a:t>
            </a:r>
            <a:r>
              <a:rPr lang="en-US" sz="1100" dirty="0">
                <a:effectLst/>
                <a:ea typeface="Arial" panose="020B0604020202020204" pitchFamily="34" charset="0"/>
              </a:rPr>
              <a:t>and</a:t>
            </a:r>
            <a:r>
              <a:rPr lang="en-US" sz="1100" spc="90" dirty="0">
                <a:effectLst/>
                <a:ea typeface="Arial" panose="020B0604020202020204" pitchFamily="34" charset="0"/>
              </a:rPr>
              <a:t> </a:t>
            </a:r>
            <a:r>
              <a:rPr lang="en-US" sz="1100" dirty="0">
                <a:effectLst/>
                <a:ea typeface="Arial" panose="020B0604020202020204" pitchFamily="34" charset="0"/>
              </a:rPr>
              <a:t>aware</a:t>
            </a:r>
            <a:r>
              <a:rPr lang="en-US" sz="1100" spc="80" dirty="0">
                <a:effectLst/>
                <a:ea typeface="Arial" panose="020B0604020202020204" pitchFamily="34" charset="0"/>
              </a:rPr>
              <a:t> </a:t>
            </a:r>
            <a:r>
              <a:rPr lang="en-US" sz="1100" dirty="0">
                <a:effectLst/>
                <a:ea typeface="Arial" panose="020B0604020202020204" pitchFamily="34" charset="0"/>
              </a:rPr>
              <a:t>to</a:t>
            </a:r>
            <a:r>
              <a:rPr lang="en-US" sz="1100" spc="50" dirty="0">
                <a:effectLst/>
                <a:ea typeface="Arial" panose="020B0604020202020204" pitchFamily="34" charset="0"/>
              </a:rPr>
              <a:t> </a:t>
            </a:r>
            <a:r>
              <a:rPr lang="en-US" sz="1100" dirty="0">
                <a:effectLst/>
                <a:ea typeface="Arial" panose="020B0604020202020204" pitchFamily="34" charset="0"/>
              </a:rPr>
              <a:t>close</a:t>
            </a:r>
            <a:r>
              <a:rPr lang="en-US" sz="1100" spc="50" dirty="0">
                <a:effectLst/>
                <a:ea typeface="Arial" panose="020B0604020202020204" pitchFamily="34" charset="0"/>
              </a:rPr>
              <a:t> </a:t>
            </a:r>
            <a:r>
              <a:rPr lang="en-US" sz="1100" dirty="0">
                <a:effectLst/>
                <a:ea typeface="Arial" panose="020B0604020202020204" pitchFamily="34" charset="0"/>
              </a:rPr>
              <a:t>dumpster</a:t>
            </a:r>
            <a:r>
              <a:rPr lang="en-US" sz="1100" spc="125" dirty="0">
                <a:effectLst/>
                <a:ea typeface="Arial" panose="020B0604020202020204" pitchFamily="34" charset="0"/>
              </a:rPr>
              <a:t> </a:t>
            </a:r>
            <a:r>
              <a:rPr lang="en-US" sz="1100" dirty="0">
                <a:effectLst/>
                <a:ea typeface="Arial" panose="020B0604020202020204" pitchFamily="34" charset="0"/>
              </a:rPr>
              <a:t>lid.</a:t>
            </a:r>
          </a:p>
          <a:p>
            <a:pPr marL="171450" marR="0" lvl="0" indent="-171450">
              <a:spcBef>
                <a:spcPts val="50"/>
              </a:spcBef>
              <a:spcAft>
                <a:spcPts val="0"/>
              </a:spcAft>
              <a:buSzPts val="1150"/>
              <a:buFont typeface="Arial" panose="020B0604020202020204" pitchFamily="34" charset="0"/>
              <a:buChar char="•"/>
              <a:tabLst>
                <a:tab pos="513080" algn="l"/>
                <a:tab pos="514350" algn="l"/>
              </a:tabLst>
            </a:pPr>
            <a:r>
              <a:rPr lang="en-US" sz="1100" dirty="0">
                <a:effectLst/>
                <a:ea typeface="Arial" panose="020B0604020202020204" pitchFamily="34" charset="0"/>
              </a:rPr>
              <a:t>Issued</a:t>
            </a:r>
            <a:r>
              <a:rPr lang="en-US" sz="1100" spc="105" dirty="0">
                <a:effectLst/>
                <a:ea typeface="Arial" panose="020B0604020202020204" pitchFamily="34" charset="0"/>
              </a:rPr>
              <a:t> </a:t>
            </a:r>
            <a:r>
              <a:rPr lang="en-US" sz="1100" dirty="0">
                <a:effectLst/>
                <a:ea typeface="Arial" panose="020B0604020202020204" pitchFamily="34" charset="0"/>
              </a:rPr>
              <a:t>the</a:t>
            </a:r>
            <a:r>
              <a:rPr lang="en-US" sz="1100" spc="80" dirty="0">
                <a:effectLst/>
                <a:ea typeface="Arial" panose="020B0604020202020204" pitchFamily="34" charset="0"/>
              </a:rPr>
              <a:t> </a:t>
            </a:r>
            <a:r>
              <a:rPr lang="en-US" sz="1100" dirty="0">
                <a:effectLst/>
                <a:ea typeface="Arial" panose="020B0604020202020204" pitchFamily="34" charset="0"/>
              </a:rPr>
              <a:t>following</a:t>
            </a:r>
            <a:r>
              <a:rPr lang="en-US" sz="1100" spc="145" dirty="0">
                <a:effectLst/>
                <a:ea typeface="Arial" panose="020B0604020202020204" pitchFamily="34" charset="0"/>
              </a:rPr>
              <a:t> </a:t>
            </a:r>
            <a:r>
              <a:rPr lang="en-US" sz="1100" dirty="0">
                <a:effectLst/>
                <a:ea typeface="Arial" panose="020B0604020202020204" pitchFamily="34" charset="0"/>
              </a:rPr>
              <a:t>permits:</a:t>
            </a:r>
          </a:p>
          <a:p>
            <a:pPr marL="628650" lvl="1" indent="-171450">
              <a:spcBef>
                <a:spcPts val="50"/>
              </a:spcBef>
              <a:buSzPts val="1150"/>
              <a:buFont typeface="Arial" panose="020B0604020202020204" pitchFamily="34" charset="0"/>
              <a:buChar char="•"/>
              <a:tabLst>
                <a:tab pos="513080" algn="l"/>
                <a:tab pos="514350" algn="l"/>
              </a:tabLst>
            </a:pPr>
            <a:r>
              <a:rPr lang="en-US" sz="1100" dirty="0">
                <a:effectLst/>
                <a:ea typeface="Arial" panose="020B0604020202020204" pitchFamily="34" charset="0"/>
              </a:rPr>
              <a:t>181693</a:t>
            </a:r>
            <a:r>
              <a:rPr lang="en-US" sz="1100" spc="65" dirty="0">
                <a:effectLst/>
                <a:ea typeface="Arial" panose="020B0604020202020204" pitchFamily="34" charset="0"/>
              </a:rPr>
              <a:t> </a:t>
            </a:r>
            <a:r>
              <a:rPr lang="en-US" sz="1100" dirty="0">
                <a:effectLst/>
                <a:ea typeface="Arial" panose="020B0604020202020204" pitchFamily="34" charset="0"/>
              </a:rPr>
              <a:t>-</a:t>
            </a:r>
            <a:r>
              <a:rPr lang="en-US" sz="1100" spc="395" dirty="0">
                <a:effectLst/>
                <a:ea typeface="Arial" panose="020B0604020202020204" pitchFamily="34" charset="0"/>
              </a:rPr>
              <a:t> </a:t>
            </a:r>
            <a:r>
              <a:rPr lang="en-US" sz="1100" dirty="0">
                <a:effectLst/>
                <a:ea typeface="Arial" panose="020B0604020202020204" pitchFamily="34" charset="0"/>
              </a:rPr>
              <a:t>2450</a:t>
            </a:r>
            <a:r>
              <a:rPr lang="en-US" sz="1100" spc="75" dirty="0">
                <a:effectLst/>
                <a:ea typeface="Arial" panose="020B0604020202020204" pitchFamily="34" charset="0"/>
              </a:rPr>
              <a:t> </a:t>
            </a:r>
            <a:r>
              <a:rPr lang="en-US" sz="1100" dirty="0">
                <a:effectLst/>
                <a:ea typeface="Arial" panose="020B0604020202020204" pitchFamily="34" charset="0"/>
              </a:rPr>
              <a:t>Point</a:t>
            </a:r>
            <a:r>
              <a:rPr lang="en-US" sz="1100" spc="95" dirty="0">
                <a:effectLst/>
                <a:ea typeface="Arial" panose="020B0604020202020204" pitchFamily="34" charset="0"/>
              </a:rPr>
              <a:t> </a:t>
            </a:r>
            <a:r>
              <a:rPr lang="en-US" sz="1100" dirty="0">
                <a:effectLst/>
                <a:ea typeface="Arial" panose="020B0604020202020204" pitchFamily="34" charset="0"/>
              </a:rPr>
              <a:t>Pleasant</a:t>
            </a:r>
            <a:r>
              <a:rPr lang="en-US" sz="1100" spc="110" dirty="0">
                <a:effectLst/>
                <a:ea typeface="Arial" panose="020B0604020202020204" pitchFamily="34" charset="0"/>
              </a:rPr>
              <a:t> </a:t>
            </a:r>
            <a:r>
              <a:rPr lang="en-US" sz="1100" dirty="0">
                <a:effectLst/>
                <a:ea typeface="Arial" panose="020B0604020202020204" pitchFamily="34" charset="0"/>
              </a:rPr>
              <a:t>Way</a:t>
            </a:r>
            <a:r>
              <a:rPr lang="en-US" sz="1100" spc="90" dirty="0">
                <a:effectLst/>
                <a:ea typeface="Arial" panose="020B0604020202020204" pitchFamily="34" charset="0"/>
              </a:rPr>
              <a:t> </a:t>
            </a:r>
            <a:r>
              <a:rPr lang="en-US" sz="1100" dirty="0">
                <a:effectLst/>
                <a:ea typeface="Arial" panose="020B0604020202020204" pitchFamily="34" charset="0"/>
              </a:rPr>
              <a:t>-</a:t>
            </a:r>
            <a:r>
              <a:rPr lang="en-US" sz="1100" spc="65" dirty="0">
                <a:effectLst/>
                <a:ea typeface="Arial" panose="020B0604020202020204" pitchFamily="34" charset="0"/>
              </a:rPr>
              <a:t> </a:t>
            </a:r>
            <a:r>
              <a:rPr lang="en-US" sz="1100" dirty="0">
                <a:effectLst/>
                <a:ea typeface="Arial" panose="020B0604020202020204" pitchFamily="34" charset="0"/>
              </a:rPr>
              <a:t>Deck</a:t>
            </a:r>
          </a:p>
          <a:p>
            <a:pPr marL="628650" marR="0" lvl="1" indent="-171450">
              <a:spcBef>
                <a:spcPts val="770"/>
              </a:spcBef>
              <a:spcAft>
                <a:spcPts val="0"/>
              </a:spcAft>
              <a:buSzPts val="1150"/>
              <a:buFont typeface="Arial" panose="020B0604020202020204" pitchFamily="34" charset="0"/>
              <a:buChar char="•"/>
              <a:tabLst>
                <a:tab pos="965835" algn="l"/>
                <a:tab pos="966470" algn="l"/>
              </a:tabLst>
            </a:pPr>
            <a:r>
              <a:rPr lang="en-US" sz="1100" dirty="0">
                <a:effectLst/>
                <a:ea typeface="Arial" panose="020B0604020202020204" pitchFamily="34" charset="0"/>
              </a:rPr>
              <a:t>181694-2912</a:t>
            </a:r>
            <a:r>
              <a:rPr lang="en-US" sz="1100" spc="155" dirty="0">
                <a:effectLst/>
                <a:ea typeface="Arial" panose="020B0604020202020204" pitchFamily="34" charset="0"/>
              </a:rPr>
              <a:t> </a:t>
            </a:r>
            <a:r>
              <a:rPr lang="en-US" sz="1100" dirty="0">
                <a:effectLst/>
                <a:ea typeface="Arial" panose="020B0604020202020204" pitchFamily="34" charset="0"/>
              </a:rPr>
              <a:t>Shoreland</a:t>
            </a:r>
            <a:r>
              <a:rPr lang="en-US" sz="1100" spc="175" dirty="0">
                <a:effectLst/>
                <a:ea typeface="Arial" panose="020B0604020202020204" pitchFamily="34" charset="0"/>
              </a:rPr>
              <a:t> </a:t>
            </a:r>
            <a:r>
              <a:rPr lang="en-US" sz="1100" dirty="0">
                <a:effectLst/>
                <a:ea typeface="Arial" panose="020B0604020202020204" pitchFamily="34" charset="0"/>
              </a:rPr>
              <a:t>Ave.</a:t>
            </a:r>
            <a:r>
              <a:rPr lang="en-US" sz="1100" spc="85" dirty="0">
                <a:effectLst/>
                <a:ea typeface="Arial" panose="020B0604020202020204" pitchFamily="34" charset="0"/>
              </a:rPr>
              <a:t> </a:t>
            </a:r>
            <a:r>
              <a:rPr lang="en-US" sz="1100" dirty="0">
                <a:effectLst/>
                <a:ea typeface="Arial" panose="020B0604020202020204" pitchFamily="34" charset="0"/>
              </a:rPr>
              <a:t>-</a:t>
            </a:r>
            <a:r>
              <a:rPr lang="en-US" sz="1100" spc="65" dirty="0">
                <a:effectLst/>
                <a:ea typeface="Arial" panose="020B0604020202020204" pitchFamily="34" charset="0"/>
              </a:rPr>
              <a:t> </a:t>
            </a:r>
            <a:r>
              <a:rPr lang="en-US" sz="1100" dirty="0">
                <a:effectLst/>
                <a:ea typeface="Arial" panose="020B0604020202020204" pitchFamily="34" charset="0"/>
              </a:rPr>
              <a:t>Fence</a:t>
            </a:r>
          </a:p>
          <a:p>
            <a:pPr marL="628650" marR="0" lvl="1" indent="-171450">
              <a:spcBef>
                <a:spcPts val="745"/>
              </a:spcBef>
              <a:spcAft>
                <a:spcPts val="0"/>
              </a:spcAft>
              <a:buSzPts val="1150"/>
              <a:buFont typeface="Arial" panose="020B0604020202020204" pitchFamily="34" charset="0"/>
              <a:buChar char="•"/>
              <a:tabLst>
                <a:tab pos="965835" algn="l"/>
                <a:tab pos="966470" algn="l"/>
              </a:tabLst>
            </a:pPr>
            <a:r>
              <a:rPr lang="en-US" sz="1100" dirty="0">
                <a:effectLst/>
                <a:ea typeface="Arial" panose="020B0604020202020204" pitchFamily="34" charset="0"/>
              </a:rPr>
              <a:t>181695-6143</a:t>
            </a:r>
            <a:r>
              <a:rPr lang="en-US" sz="1100" spc="175" dirty="0">
                <a:effectLst/>
                <a:ea typeface="Arial" panose="020B0604020202020204" pitchFamily="34" charset="0"/>
              </a:rPr>
              <a:t> </a:t>
            </a:r>
            <a:r>
              <a:rPr lang="en-US" sz="1100" dirty="0">
                <a:effectLst/>
                <a:ea typeface="Arial" panose="020B0604020202020204" pitchFamily="34" charset="0"/>
              </a:rPr>
              <a:t>Holliday</a:t>
            </a:r>
            <a:r>
              <a:rPr lang="en-US" sz="1100" spc="140" dirty="0">
                <a:effectLst/>
                <a:ea typeface="Arial" panose="020B0604020202020204" pitchFamily="34" charset="0"/>
              </a:rPr>
              <a:t> </a:t>
            </a:r>
            <a:r>
              <a:rPr lang="en-US" sz="1100" dirty="0">
                <a:effectLst/>
                <a:ea typeface="Arial" panose="020B0604020202020204" pitchFamily="34" charset="0"/>
              </a:rPr>
              <a:t>Dr.</a:t>
            </a:r>
            <a:r>
              <a:rPr lang="en-US" sz="1100" spc="105" dirty="0">
                <a:effectLst/>
                <a:ea typeface="Arial" panose="020B0604020202020204" pitchFamily="34" charset="0"/>
              </a:rPr>
              <a:t> </a:t>
            </a:r>
            <a:r>
              <a:rPr lang="en-US" sz="1100" dirty="0">
                <a:effectLst/>
                <a:ea typeface="Arial" panose="020B0604020202020204" pitchFamily="34" charset="0"/>
              </a:rPr>
              <a:t>-</a:t>
            </a:r>
            <a:r>
              <a:rPr lang="en-US" sz="1100" spc="105" dirty="0">
                <a:effectLst/>
                <a:ea typeface="Arial" panose="020B0604020202020204" pitchFamily="34" charset="0"/>
              </a:rPr>
              <a:t> </a:t>
            </a:r>
            <a:r>
              <a:rPr lang="en-US" sz="1100" dirty="0">
                <a:effectLst/>
                <a:ea typeface="Arial" panose="020B0604020202020204" pitchFamily="34" charset="0"/>
              </a:rPr>
              <a:t>Pool</a:t>
            </a:r>
          </a:p>
          <a:p>
            <a:pPr marL="171450" marR="0" lvl="0" indent="-171450">
              <a:spcBef>
                <a:spcPts val="840"/>
              </a:spcBef>
              <a:spcAft>
                <a:spcPts val="0"/>
              </a:spcAft>
              <a:buSzPts val="1150"/>
              <a:buFont typeface="Arial" panose="020B0604020202020204" pitchFamily="34" charset="0"/>
              <a:buChar char="•"/>
              <a:tabLst>
                <a:tab pos="508635" algn="l"/>
                <a:tab pos="509270" algn="l"/>
              </a:tabLst>
            </a:pPr>
            <a:r>
              <a:rPr lang="en-US" sz="1100" dirty="0">
                <a:effectLst/>
                <a:ea typeface="Arial" panose="020B0604020202020204" pitchFamily="34" charset="0"/>
              </a:rPr>
              <a:t>Followed</a:t>
            </a:r>
            <a:r>
              <a:rPr lang="en-US" sz="1100" spc="135" dirty="0">
                <a:effectLst/>
                <a:ea typeface="Arial" panose="020B0604020202020204" pitchFamily="34" charset="0"/>
              </a:rPr>
              <a:t> </a:t>
            </a:r>
            <a:r>
              <a:rPr lang="en-US" sz="1100" dirty="0">
                <a:effectLst/>
                <a:ea typeface="Arial" panose="020B0604020202020204" pitchFamily="34" charset="0"/>
              </a:rPr>
              <a:t>up</a:t>
            </a:r>
            <a:r>
              <a:rPr lang="en-US" sz="1100" spc="75" dirty="0">
                <a:effectLst/>
                <a:ea typeface="Arial" panose="020B0604020202020204" pitchFamily="34" charset="0"/>
              </a:rPr>
              <a:t> </a:t>
            </a:r>
            <a:r>
              <a:rPr lang="en-US" sz="1100" dirty="0">
                <a:effectLst/>
                <a:ea typeface="Arial" panose="020B0604020202020204" pitchFamily="34" charset="0"/>
              </a:rPr>
              <a:t>on</a:t>
            </a:r>
            <a:r>
              <a:rPr lang="en-US" sz="1100" spc="60" dirty="0">
                <a:effectLst/>
                <a:ea typeface="Arial" panose="020B0604020202020204" pitchFamily="34" charset="0"/>
              </a:rPr>
              <a:t> </a:t>
            </a:r>
            <a:r>
              <a:rPr lang="en-US" sz="1100" dirty="0">
                <a:effectLst/>
                <a:ea typeface="Arial" panose="020B0604020202020204" pitchFamily="34" charset="0"/>
              </a:rPr>
              <a:t>following</a:t>
            </a:r>
            <a:r>
              <a:rPr lang="en-US" sz="1100" spc="165" dirty="0">
                <a:effectLst/>
                <a:ea typeface="Arial" panose="020B0604020202020204" pitchFamily="34" charset="0"/>
              </a:rPr>
              <a:t> </a:t>
            </a:r>
            <a:r>
              <a:rPr lang="en-US" sz="1100" dirty="0">
                <a:effectLst/>
                <a:ea typeface="Arial" panose="020B0604020202020204" pitchFamily="34" charset="0"/>
              </a:rPr>
              <a:t>Resolutions:</a:t>
            </a:r>
          </a:p>
          <a:p>
            <a:pPr marL="628650" lvl="1" indent="-171450">
              <a:spcBef>
                <a:spcPts val="840"/>
              </a:spcBef>
              <a:buSzPts val="1150"/>
              <a:buFont typeface="Arial" panose="020B0604020202020204" pitchFamily="34" charset="0"/>
              <a:buChar char="•"/>
              <a:tabLst>
                <a:tab pos="508635" algn="l"/>
                <a:tab pos="509270" algn="l"/>
              </a:tabLst>
            </a:pPr>
            <a:r>
              <a:rPr lang="en-US" sz="1100" b="1" dirty="0">
                <a:effectLst/>
                <a:ea typeface="Arial" panose="020B0604020202020204" pitchFamily="34" charset="0"/>
              </a:rPr>
              <a:t>N/A</a:t>
            </a:r>
            <a:endParaRPr lang="en-US" sz="1100" dirty="0">
              <a:effectLst/>
              <a:ea typeface="Arial" panose="020B0604020202020204" pitchFamily="34" charset="0"/>
            </a:endParaRPr>
          </a:p>
          <a:p>
            <a:pPr marL="171450" marR="0" lvl="0" indent="-171450">
              <a:spcBef>
                <a:spcPts val="820"/>
              </a:spcBef>
              <a:spcAft>
                <a:spcPts val="0"/>
              </a:spcAft>
              <a:buSzPts val="1150"/>
              <a:buFont typeface="Arial" panose="020B0604020202020204" pitchFamily="34" charset="0"/>
              <a:buChar char="•"/>
              <a:tabLst>
                <a:tab pos="510540" algn="l"/>
                <a:tab pos="511175" algn="l"/>
              </a:tabLst>
            </a:pPr>
            <a:r>
              <a:rPr lang="en-US" sz="1100" dirty="0">
                <a:effectLst/>
                <a:ea typeface="Arial" panose="020B0604020202020204" pitchFamily="34" charset="0"/>
              </a:rPr>
              <a:t>Citations</a:t>
            </a:r>
            <a:r>
              <a:rPr lang="en-US" sz="1100" spc="150" dirty="0">
                <a:effectLst/>
                <a:ea typeface="Arial" panose="020B0604020202020204" pitchFamily="34" charset="0"/>
              </a:rPr>
              <a:t> </a:t>
            </a:r>
            <a:r>
              <a:rPr lang="en-US" sz="1100" dirty="0">
                <a:effectLst/>
                <a:ea typeface="Arial" panose="020B0604020202020204" pitchFamily="34" charset="0"/>
              </a:rPr>
              <a:t>issued</a:t>
            </a:r>
            <a:r>
              <a:rPr lang="en-US" sz="1100" spc="150" dirty="0">
                <a:effectLst/>
                <a:ea typeface="Arial" panose="020B0604020202020204" pitchFamily="34" charset="0"/>
              </a:rPr>
              <a:t> </a:t>
            </a:r>
            <a:r>
              <a:rPr lang="en-US" sz="1100" dirty="0">
                <a:effectLst/>
                <a:ea typeface="Arial" panose="020B0604020202020204" pitchFamily="34" charset="0"/>
              </a:rPr>
              <a:t>for</a:t>
            </a:r>
            <a:r>
              <a:rPr lang="en-US" sz="1100" spc="75" dirty="0">
                <a:effectLst/>
                <a:ea typeface="Arial" panose="020B0604020202020204" pitchFamily="34" charset="0"/>
              </a:rPr>
              <a:t> </a:t>
            </a:r>
            <a:r>
              <a:rPr lang="en-US" sz="1100" dirty="0">
                <a:effectLst/>
                <a:ea typeface="Arial" panose="020B0604020202020204" pitchFamily="34" charset="0"/>
              </a:rPr>
              <a:t>violations:</a:t>
            </a:r>
          </a:p>
          <a:p>
            <a:pPr marL="628650" marR="0" lvl="1" indent="-171450">
              <a:spcBef>
                <a:spcPts val="770"/>
              </a:spcBef>
              <a:spcAft>
                <a:spcPts val="0"/>
              </a:spcAft>
              <a:buSzPts val="1150"/>
              <a:buFont typeface="Arial" panose="020B0604020202020204" pitchFamily="34" charset="0"/>
              <a:buChar char="•"/>
              <a:tabLst>
                <a:tab pos="966470" algn="l"/>
                <a:tab pos="967105" algn="l"/>
              </a:tabLst>
            </a:pPr>
            <a:r>
              <a:rPr lang="en-US" sz="1100" dirty="0">
                <a:effectLst/>
                <a:ea typeface="Arial" panose="020B0604020202020204" pitchFamily="34" charset="0"/>
              </a:rPr>
              <a:t>3</a:t>
            </a:r>
            <a:r>
              <a:rPr lang="en-US" sz="1100" spc="-85" dirty="0">
                <a:effectLst/>
                <a:ea typeface="Arial" panose="020B0604020202020204" pitchFamily="34" charset="0"/>
              </a:rPr>
              <a:t> </a:t>
            </a:r>
            <a:r>
              <a:rPr lang="en-US" sz="1100" dirty="0">
                <a:effectLst/>
                <a:ea typeface="Arial" panose="020B0604020202020204" pitchFamily="34" charset="0"/>
              </a:rPr>
              <a:t>for</a:t>
            </a:r>
            <a:r>
              <a:rPr lang="en-US" sz="1100" spc="-30" dirty="0">
                <a:effectLst/>
                <a:ea typeface="Arial" panose="020B0604020202020204" pitchFamily="34" charset="0"/>
              </a:rPr>
              <a:t> </a:t>
            </a:r>
            <a:r>
              <a:rPr lang="en-US" sz="1100" dirty="0">
                <a:effectLst/>
                <a:ea typeface="Arial" panose="020B0604020202020204" pitchFamily="34" charset="0"/>
              </a:rPr>
              <a:t>refuse</a:t>
            </a:r>
            <a:r>
              <a:rPr lang="en-US" sz="1100" spc="-25" dirty="0">
                <a:effectLst/>
                <a:ea typeface="Arial" panose="020B0604020202020204" pitchFamily="34" charset="0"/>
              </a:rPr>
              <a:t> </a:t>
            </a:r>
            <a:r>
              <a:rPr lang="en-US" sz="1100" dirty="0">
                <a:effectLst/>
                <a:ea typeface="Arial" panose="020B0604020202020204" pitchFamily="34" charset="0"/>
              </a:rPr>
              <a:t>cans</a:t>
            </a:r>
            <a:r>
              <a:rPr lang="en-US" sz="1100" spc="-25" dirty="0">
                <a:effectLst/>
                <a:ea typeface="Arial" panose="020B0604020202020204" pitchFamily="34" charset="0"/>
              </a:rPr>
              <a:t> </a:t>
            </a:r>
            <a:r>
              <a:rPr lang="en-US" sz="1100" dirty="0">
                <a:effectLst/>
                <a:ea typeface="Arial" panose="020B0604020202020204" pitchFamily="34" charset="0"/>
              </a:rPr>
              <a:t>stored</a:t>
            </a:r>
            <a:r>
              <a:rPr lang="en-US" sz="1100" spc="-10" dirty="0">
                <a:effectLst/>
                <a:ea typeface="Arial" panose="020B0604020202020204" pitchFamily="34" charset="0"/>
              </a:rPr>
              <a:t> </a:t>
            </a:r>
            <a:r>
              <a:rPr lang="en-US" sz="1100" dirty="0">
                <a:effectLst/>
                <a:ea typeface="Arial" panose="020B0604020202020204" pitchFamily="34" charset="0"/>
              </a:rPr>
              <a:t>in</a:t>
            </a:r>
            <a:r>
              <a:rPr lang="en-US" sz="1100" spc="-80" dirty="0">
                <a:effectLst/>
                <a:ea typeface="Arial" panose="020B0604020202020204" pitchFamily="34" charset="0"/>
              </a:rPr>
              <a:t> </a:t>
            </a:r>
            <a:r>
              <a:rPr lang="en-US" sz="1100" dirty="0">
                <a:effectLst/>
                <a:ea typeface="Arial" panose="020B0604020202020204" pitchFamily="34" charset="0"/>
              </a:rPr>
              <a:t>front</a:t>
            </a:r>
            <a:r>
              <a:rPr lang="en-US" sz="1100" spc="-30" dirty="0">
                <a:effectLst/>
                <a:ea typeface="Arial" panose="020B0604020202020204" pitchFamily="34" charset="0"/>
              </a:rPr>
              <a:t> </a:t>
            </a:r>
            <a:r>
              <a:rPr lang="en-US" sz="1100" dirty="0">
                <a:effectLst/>
                <a:ea typeface="Arial" panose="020B0604020202020204" pitchFamily="34" charset="0"/>
              </a:rPr>
              <a:t>yard.</a:t>
            </a:r>
          </a:p>
          <a:p>
            <a:pPr marL="628650" marR="0" lvl="1" indent="-171450">
              <a:spcBef>
                <a:spcPts val="745"/>
              </a:spcBef>
              <a:spcAft>
                <a:spcPts val="0"/>
              </a:spcAft>
              <a:buSzPts val="1150"/>
              <a:buFont typeface="Arial" panose="020B0604020202020204" pitchFamily="34" charset="0"/>
              <a:buChar char="•"/>
              <a:tabLst>
                <a:tab pos="966470" algn="l"/>
                <a:tab pos="967105" algn="l"/>
              </a:tabLst>
            </a:pPr>
            <a:r>
              <a:rPr lang="en-US" sz="1100" spc="-5" dirty="0">
                <a:effectLst/>
                <a:ea typeface="Arial" panose="020B0604020202020204" pitchFamily="34" charset="0"/>
              </a:rPr>
              <a:t>8</a:t>
            </a:r>
            <a:r>
              <a:rPr lang="en-US" sz="1100" spc="-60" dirty="0">
                <a:effectLst/>
                <a:ea typeface="Arial" panose="020B0604020202020204" pitchFamily="34" charset="0"/>
              </a:rPr>
              <a:t> </a:t>
            </a:r>
            <a:r>
              <a:rPr lang="en-US" sz="1100" spc="-5" dirty="0">
                <a:effectLst/>
                <a:ea typeface="Arial" panose="020B0604020202020204" pitchFamily="34" charset="0"/>
              </a:rPr>
              <a:t>for</a:t>
            </a:r>
            <a:r>
              <a:rPr lang="en-US" sz="1100" spc="-15" dirty="0">
                <a:effectLst/>
                <a:ea typeface="Arial" panose="020B0604020202020204" pitchFamily="34" charset="0"/>
              </a:rPr>
              <a:t> </a:t>
            </a:r>
            <a:r>
              <a:rPr lang="en-US" sz="1100" spc="-5" dirty="0">
                <a:effectLst/>
                <a:ea typeface="Arial" panose="020B0604020202020204" pitchFamily="34" charset="0"/>
              </a:rPr>
              <a:t>watercraft/trailers.</a:t>
            </a:r>
            <a:endParaRPr lang="en-US" sz="1100" dirty="0">
              <a:effectLst/>
              <a:ea typeface="Arial" panose="020B0604020202020204" pitchFamily="34" charset="0"/>
            </a:endParaRPr>
          </a:p>
          <a:p>
            <a:pPr marL="171450" marR="0" lvl="0" indent="-171450">
              <a:spcBef>
                <a:spcPts val="745"/>
              </a:spcBef>
              <a:spcAft>
                <a:spcPts val="0"/>
              </a:spcAft>
              <a:buSzPts val="1100"/>
              <a:buFont typeface="Arial" panose="020B0604020202020204" pitchFamily="34" charset="0"/>
              <a:buChar char="•"/>
              <a:tabLst>
                <a:tab pos="965200" algn="l"/>
                <a:tab pos="966470" algn="l"/>
              </a:tabLst>
            </a:pPr>
            <a:r>
              <a:rPr lang="en-US" sz="1100" spc="-5" dirty="0">
                <a:effectLst/>
                <a:ea typeface="Times New Roman" panose="02020603050405020304" pitchFamily="18" charset="0"/>
              </a:rPr>
              <a:t>2</a:t>
            </a:r>
            <a:r>
              <a:rPr lang="en-US" sz="1100" spc="-70" dirty="0">
                <a:effectLst/>
                <a:ea typeface="Times New Roman" panose="02020603050405020304" pitchFamily="18" charset="0"/>
              </a:rPr>
              <a:t> </a:t>
            </a:r>
            <a:r>
              <a:rPr lang="en-US" sz="1100" spc="-5" dirty="0">
                <a:effectLst/>
                <a:ea typeface="Times New Roman" panose="02020603050405020304" pitchFamily="18" charset="0"/>
              </a:rPr>
              <a:t>for</a:t>
            </a:r>
            <a:r>
              <a:rPr lang="en-US" sz="1100" spc="-30" dirty="0">
                <a:effectLst/>
                <a:ea typeface="Times New Roman" panose="02020603050405020304" pitchFamily="18" charset="0"/>
              </a:rPr>
              <a:t> </a:t>
            </a:r>
            <a:r>
              <a:rPr lang="en-US" sz="1100" spc="-5" dirty="0">
                <a:effectLst/>
                <a:ea typeface="Times New Roman" panose="02020603050405020304" pitchFamily="18" charset="0"/>
              </a:rPr>
              <a:t>recreational</a:t>
            </a:r>
            <a:r>
              <a:rPr lang="en-US" sz="1100" spc="10" dirty="0">
                <a:effectLst/>
                <a:ea typeface="Times New Roman" panose="02020603050405020304" pitchFamily="18" charset="0"/>
              </a:rPr>
              <a:t> </a:t>
            </a:r>
            <a:r>
              <a:rPr lang="en-US" sz="1100" dirty="0">
                <a:effectLst/>
                <a:ea typeface="Times New Roman" panose="02020603050405020304" pitchFamily="18" charset="0"/>
              </a:rPr>
              <a:t>vehicles.</a:t>
            </a:r>
          </a:p>
          <a:p>
            <a:pPr marL="171450" marR="0" lvl="0" indent="-171450">
              <a:spcBef>
                <a:spcPts val="740"/>
              </a:spcBef>
              <a:spcAft>
                <a:spcPts val="0"/>
              </a:spcAft>
              <a:buSzPts val="1100"/>
              <a:buFont typeface="Arial" panose="020B0604020202020204" pitchFamily="34" charset="0"/>
              <a:buChar char="•"/>
              <a:tabLst>
                <a:tab pos="962660" algn="l"/>
                <a:tab pos="963295" algn="l"/>
              </a:tabLst>
            </a:pPr>
            <a:r>
              <a:rPr lang="en-US" sz="1100" spc="-5" dirty="0">
                <a:effectLst/>
                <a:ea typeface="Times New Roman" panose="02020603050405020304" pitchFamily="18" charset="0"/>
              </a:rPr>
              <a:t>2</a:t>
            </a:r>
            <a:r>
              <a:rPr lang="en-US" sz="1100" spc="-80" dirty="0">
                <a:effectLst/>
                <a:ea typeface="Times New Roman" panose="02020603050405020304" pitchFamily="18" charset="0"/>
              </a:rPr>
              <a:t> </a:t>
            </a:r>
            <a:r>
              <a:rPr lang="en-US" sz="1100" spc="-5" dirty="0">
                <a:effectLst/>
                <a:ea typeface="Times New Roman" panose="02020603050405020304" pitchFamily="18" charset="0"/>
              </a:rPr>
              <a:t>for</a:t>
            </a:r>
            <a:r>
              <a:rPr lang="en-US" sz="1100" spc="-30" dirty="0">
                <a:effectLst/>
                <a:ea typeface="Times New Roman" panose="02020603050405020304" pitchFamily="18" charset="0"/>
              </a:rPr>
              <a:t> </a:t>
            </a:r>
            <a:r>
              <a:rPr lang="en-US" sz="1100" spc="-5" dirty="0">
                <a:effectLst/>
                <a:ea typeface="Times New Roman" panose="02020603050405020304" pitchFamily="18" charset="0"/>
              </a:rPr>
              <a:t>vehicles</a:t>
            </a:r>
            <a:r>
              <a:rPr lang="en-US" sz="1100" spc="5" dirty="0">
                <a:effectLst/>
                <a:ea typeface="Times New Roman" panose="02020603050405020304" pitchFamily="18" charset="0"/>
              </a:rPr>
              <a:t> </a:t>
            </a:r>
            <a:r>
              <a:rPr lang="en-US" sz="1100" dirty="0">
                <a:effectLst/>
                <a:ea typeface="Times New Roman" panose="02020603050405020304" pitchFamily="18" charset="0"/>
              </a:rPr>
              <a:t>stored</a:t>
            </a:r>
            <a:r>
              <a:rPr lang="en-US" sz="1100" spc="-20" dirty="0">
                <a:effectLst/>
                <a:ea typeface="Times New Roman" panose="02020603050405020304" pitchFamily="18" charset="0"/>
              </a:rPr>
              <a:t> </a:t>
            </a:r>
            <a:r>
              <a:rPr lang="en-US" sz="1100" dirty="0">
                <a:effectLst/>
                <a:ea typeface="Times New Roman" panose="02020603050405020304" pitchFamily="18" charset="0"/>
              </a:rPr>
              <a:t>in</a:t>
            </a:r>
            <a:r>
              <a:rPr lang="en-US" sz="1100" spc="-70" dirty="0">
                <a:effectLst/>
                <a:ea typeface="Times New Roman" panose="02020603050405020304" pitchFamily="18" charset="0"/>
              </a:rPr>
              <a:t> </a:t>
            </a:r>
            <a:r>
              <a:rPr lang="en-US" sz="1100" dirty="0">
                <a:effectLst/>
                <a:ea typeface="Times New Roman" panose="02020603050405020304" pitchFamily="18" charset="0"/>
              </a:rPr>
              <a:t>driveway.</a:t>
            </a:r>
          </a:p>
          <a:p>
            <a:pPr marL="910590" marR="0" indent="-171450">
              <a:spcBef>
                <a:spcPts val="770"/>
              </a:spcBef>
              <a:spcAft>
                <a:spcPts val="0"/>
              </a:spcAft>
              <a:buFont typeface="Arial" panose="020B0604020202020204" pitchFamily="34" charset="0"/>
              <a:buChar char="•"/>
              <a:tabLst>
                <a:tab pos="963295" algn="l"/>
              </a:tabLst>
            </a:pPr>
            <a:r>
              <a:rPr lang="en-US" sz="1100" dirty="0">
                <a:effectLst/>
                <a:ea typeface="Arial" panose="020B0604020202020204" pitchFamily="34" charset="0"/>
              </a:rPr>
              <a:t>1</a:t>
            </a:r>
            <a:r>
              <a:rPr lang="en-US" sz="1100" spc="-65" dirty="0">
                <a:effectLst/>
                <a:ea typeface="Arial" panose="020B0604020202020204" pitchFamily="34" charset="0"/>
              </a:rPr>
              <a:t> </a:t>
            </a:r>
            <a:r>
              <a:rPr lang="en-US" sz="1100" dirty="0">
                <a:effectLst/>
                <a:ea typeface="Arial" panose="020B0604020202020204" pitchFamily="34" charset="0"/>
              </a:rPr>
              <a:t>for</a:t>
            </a:r>
            <a:r>
              <a:rPr lang="en-US" sz="1100" spc="-30" dirty="0">
                <a:effectLst/>
                <a:ea typeface="Arial" panose="020B0604020202020204" pitchFamily="34" charset="0"/>
              </a:rPr>
              <a:t> </a:t>
            </a:r>
            <a:r>
              <a:rPr lang="en-US" sz="1100" dirty="0">
                <a:effectLst/>
                <a:ea typeface="Arial" panose="020B0604020202020204" pitchFamily="34" charset="0"/>
              </a:rPr>
              <a:t>garbage</a:t>
            </a:r>
            <a:r>
              <a:rPr lang="en-US" sz="1100" spc="-15" dirty="0">
                <a:effectLst/>
                <a:ea typeface="Arial" panose="020B0604020202020204" pitchFamily="34" charset="0"/>
              </a:rPr>
              <a:t> </a:t>
            </a:r>
            <a:r>
              <a:rPr lang="en-US" sz="1100" dirty="0">
                <a:effectLst/>
                <a:ea typeface="Arial" panose="020B0604020202020204" pitchFamily="34" charset="0"/>
              </a:rPr>
              <a:t>in</a:t>
            </a:r>
            <a:r>
              <a:rPr lang="en-US" sz="1100" spc="-70" dirty="0">
                <a:effectLst/>
                <a:ea typeface="Arial" panose="020B0604020202020204" pitchFamily="34" charset="0"/>
              </a:rPr>
              <a:t> </a:t>
            </a:r>
            <a:r>
              <a:rPr lang="en-US" sz="1100" dirty="0">
                <a:effectLst/>
                <a:ea typeface="Arial" panose="020B0604020202020204" pitchFamily="34" charset="0"/>
              </a:rPr>
              <a:t>front</a:t>
            </a:r>
            <a:r>
              <a:rPr lang="en-US" sz="1100" spc="-15" dirty="0">
                <a:effectLst/>
                <a:ea typeface="Arial" panose="020B0604020202020204" pitchFamily="34" charset="0"/>
              </a:rPr>
              <a:t> </a:t>
            </a:r>
            <a:r>
              <a:rPr lang="en-US" sz="1100" dirty="0">
                <a:effectLst/>
                <a:ea typeface="Arial" panose="020B0604020202020204" pitchFamily="34" charset="0"/>
              </a:rPr>
              <a:t>yard.</a:t>
            </a:r>
          </a:p>
          <a:p>
            <a:pPr marL="171450" marR="0" lvl="0" indent="-171450">
              <a:spcBef>
                <a:spcPts val="840"/>
              </a:spcBef>
              <a:spcAft>
                <a:spcPts val="0"/>
              </a:spcAft>
              <a:buSzPts val="1150"/>
              <a:buFont typeface="Arial" panose="020B0604020202020204" pitchFamily="34" charset="0"/>
              <a:buChar char="•"/>
              <a:tabLst>
                <a:tab pos="506095" algn="l"/>
                <a:tab pos="506730" algn="l"/>
              </a:tabLst>
            </a:pPr>
            <a:r>
              <a:rPr lang="en-US" sz="1100" dirty="0">
                <a:effectLst/>
                <a:ea typeface="Arial" panose="020B0604020202020204" pitchFamily="34" charset="0"/>
              </a:rPr>
              <a:t>Recommend</a:t>
            </a:r>
            <a:r>
              <a:rPr lang="en-US" sz="1100" spc="-30" dirty="0">
                <a:effectLst/>
                <a:ea typeface="Arial" panose="020B0604020202020204" pitchFamily="34" charset="0"/>
              </a:rPr>
              <a:t> </a:t>
            </a:r>
            <a:r>
              <a:rPr lang="en-US" sz="1100" dirty="0">
                <a:effectLst/>
                <a:ea typeface="Arial" panose="020B0604020202020204" pitchFamily="34" charset="0"/>
              </a:rPr>
              <a:t>10-day</a:t>
            </a:r>
            <a:r>
              <a:rPr lang="en-US" sz="1100" spc="-75" dirty="0">
                <a:effectLst/>
                <a:ea typeface="Arial" panose="020B0604020202020204" pitchFamily="34" charset="0"/>
              </a:rPr>
              <a:t> </a:t>
            </a:r>
            <a:r>
              <a:rPr lang="en-US" sz="1100" dirty="0">
                <a:effectLst/>
                <a:ea typeface="Arial" panose="020B0604020202020204" pitchFamily="34" charset="0"/>
              </a:rPr>
              <a:t>resolution</a:t>
            </a:r>
            <a:r>
              <a:rPr lang="en-US" sz="1100" spc="-60" dirty="0">
                <a:effectLst/>
                <a:ea typeface="Arial" panose="020B0604020202020204" pitchFamily="34" charset="0"/>
              </a:rPr>
              <a:t> </a:t>
            </a:r>
            <a:r>
              <a:rPr lang="en-US" sz="1100" dirty="0">
                <a:effectLst/>
                <a:ea typeface="Arial" panose="020B0604020202020204" pitchFamily="34" charset="0"/>
              </a:rPr>
              <a:t>for:</a:t>
            </a:r>
          </a:p>
          <a:p>
            <a:pPr marL="910590" marR="0" indent="-171450">
              <a:spcBef>
                <a:spcPts val="745"/>
              </a:spcBef>
              <a:spcAft>
                <a:spcPts val="0"/>
              </a:spcAft>
              <a:buFont typeface="Arial" panose="020B0604020202020204" pitchFamily="34" charset="0"/>
              <a:buChar char="•"/>
              <a:tabLst>
                <a:tab pos="962660" algn="l"/>
              </a:tabLst>
            </a:pPr>
            <a:r>
              <a:rPr lang="en-US" sz="1100" spc="-5" dirty="0">
                <a:effectLst/>
                <a:ea typeface="Arial" panose="020B0604020202020204" pitchFamily="34" charset="0"/>
              </a:rPr>
              <a:t>2428</a:t>
            </a:r>
            <a:r>
              <a:rPr lang="en-US" sz="1100" spc="-70" dirty="0">
                <a:effectLst/>
                <a:ea typeface="Arial" panose="020B0604020202020204" pitchFamily="34" charset="0"/>
              </a:rPr>
              <a:t> </a:t>
            </a:r>
            <a:r>
              <a:rPr lang="en-US" sz="1100" spc="-5" dirty="0">
                <a:effectLst/>
                <a:ea typeface="Arial" panose="020B0604020202020204" pitchFamily="34" charset="0"/>
              </a:rPr>
              <a:t>Shoreland</a:t>
            </a:r>
            <a:r>
              <a:rPr lang="en-US" sz="1100" spc="-20" dirty="0">
                <a:effectLst/>
                <a:ea typeface="Arial" panose="020B0604020202020204" pitchFamily="34" charset="0"/>
              </a:rPr>
              <a:t> </a:t>
            </a:r>
            <a:r>
              <a:rPr lang="en-US" sz="1100" dirty="0">
                <a:effectLst/>
                <a:ea typeface="Arial" panose="020B0604020202020204" pitchFamily="34" charset="0"/>
              </a:rPr>
              <a:t>Ave.</a:t>
            </a:r>
            <a:r>
              <a:rPr lang="en-US" sz="1100" spc="-80" dirty="0">
                <a:effectLst/>
                <a:ea typeface="Arial" panose="020B0604020202020204" pitchFamily="34" charset="0"/>
              </a:rPr>
              <a:t> </a:t>
            </a:r>
            <a:r>
              <a:rPr lang="en-US" sz="1100" dirty="0">
                <a:effectLst/>
                <a:ea typeface="Arial" panose="020B0604020202020204" pitchFamily="34" charset="0"/>
              </a:rPr>
              <a:t>-</a:t>
            </a:r>
            <a:r>
              <a:rPr lang="en-US" sz="1100" spc="160" dirty="0">
                <a:effectLst/>
                <a:ea typeface="Arial" panose="020B0604020202020204" pitchFamily="34" charset="0"/>
              </a:rPr>
              <a:t> </a:t>
            </a:r>
            <a:r>
              <a:rPr lang="en-US" sz="1100" dirty="0">
                <a:effectLst/>
                <a:ea typeface="Arial" panose="020B0604020202020204" pitchFamily="34" charset="0"/>
              </a:rPr>
              <a:t>1308(M),</a:t>
            </a:r>
            <a:r>
              <a:rPr lang="en-US" sz="1100" spc="-10" dirty="0">
                <a:effectLst/>
                <a:ea typeface="Arial" panose="020B0604020202020204" pitchFamily="34" charset="0"/>
              </a:rPr>
              <a:t> </a:t>
            </a:r>
            <a:r>
              <a:rPr lang="en-US" sz="1100" dirty="0">
                <a:effectLst/>
                <a:ea typeface="Arial" panose="020B0604020202020204" pitchFamily="34" charset="0"/>
              </a:rPr>
              <a:t>1308(H),</a:t>
            </a:r>
            <a:r>
              <a:rPr lang="en-US" sz="1100" spc="-40" dirty="0">
                <a:effectLst/>
                <a:ea typeface="Arial" panose="020B0604020202020204" pitchFamily="34" charset="0"/>
              </a:rPr>
              <a:t> </a:t>
            </a:r>
            <a:r>
              <a:rPr lang="en-US" sz="1100" dirty="0">
                <a:effectLst/>
                <a:ea typeface="Arial" panose="020B0604020202020204" pitchFamily="34" charset="0"/>
              </a:rPr>
              <a:t>1311(A4)</a:t>
            </a:r>
          </a:p>
        </p:txBody>
      </p:sp>
      <p:sp>
        <p:nvSpPr>
          <p:cNvPr id="7" name="Footer Placeholder 6">
            <a:extLst>
              <a:ext uri="{FF2B5EF4-FFF2-40B4-BE49-F238E27FC236}">
                <a16:creationId xmlns:a16="http://schemas.microsoft.com/office/drawing/2014/main" id="{B611B67D-395A-4D3C-AC6C-AD400E9DD860}"/>
              </a:ext>
            </a:extLst>
          </p:cNvPr>
          <p:cNvSpPr>
            <a:spLocks noGrp="1"/>
          </p:cNvSpPr>
          <p:nvPr>
            <p:ph type="ftr" sz="quarter" idx="11"/>
          </p:nvPr>
        </p:nvSpPr>
        <p:spPr/>
        <p:txBody>
          <a:bodyPr/>
          <a:lstStyle/>
          <a:p>
            <a:r>
              <a:rPr lang="en-US" dirty="0"/>
              <a:t>June 8, 2021</a:t>
            </a:r>
          </a:p>
        </p:txBody>
      </p:sp>
      <p:sp>
        <p:nvSpPr>
          <p:cNvPr id="8" name="Slide Number Placeholder 7">
            <a:extLst>
              <a:ext uri="{FF2B5EF4-FFF2-40B4-BE49-F238E27FC236}">
                <a16:creationId xmlns:a16="http://schemas.microsoft.com/office/drawing/2014/main" id="{B88CE6BC-98B2-4839-95DC-AEAA595AA702}"/>
              </a:ext>
            </a:extLst>
          </p:cNvPr>
          <p:cNvSpPr>
            <a:spLocks noGrp="1"/>
          </p:cNvSpPr>
          <p:nvPr>
            <p:ph type="sldNum" sz="quarter" idx="12"/>
          </p:nvPr>
        </p:nvSpPr>
        <p:spPr/>
        <p:txBody>
          <a:bodyPr/>
          <a:lstStyle/>
          <a:p>
            <a:fld id="{F4605607-4D65-4710-A629-CB9E8549A75A}" type="slidenum">
              <a:rPr lang="en-US" smtClean="0"/>
              <a:t>9</a:t>
            </a:fld>
            <a:endParaRPr lang="en-US"/>
          </a:p>
        </p:txBody>
      </p:sp>
    </p:spTree>
    <p:extLst>
      <p:ext uri="{BB962C8B-B14F-4D97-AF65-F5344CB8AC3E}">
        <p14:creationId xmlns:p14="http://schemas.microsoft.com/office/powerpoint/2010/main" val="4052487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2241</TotalTime>
  <Words>2085</Words>
  <Application>Microsoft Office PowerPoint</Application>
  <PresentationFormat>Widescreen</PresentationFormat>
  <Paragraphs>184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Courier New</vt:lpstr>
      <vt:lpstr>Symbol</vt:lpstr>
      <vt:lpstr>Times New Roman</vt:lpstr>
      <vt:lpstr>Office Theme</vt:lpstr>
      <vt:lpstr>Washington Township Trustee Meeting</vt:lpstr>
      <vt:lpstr>Agenda for June 8, 2021 Meeting</vt:lpstr>
      <vt:lpstr>Trustee-Leo</vt:lpstr>
      <vt:lpstr>Trustee-Kellie </vt:lpstr>
      <vt:lpstr>Fiscal Officer</vt:lpstr>
      <vt:lpstr>Roads &amp; Parks Department</vt:lpstr>
      <vt:lpstr>Fire Department</vt:lpstr>
      <vt:lpstr>Police Department</vt:lpstr>
      <vt:lpstr>Zoning Department</vt:lpstr>
      <vt:lpstr>Old Business</vt:lpstr>
      <vt:lpstr>New Business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Township Trustee Meeting</dc:title>
  <dc:creator>Leo Brittson</dc:creator>
  <cp:lastModifiedBy>Leo Brittson</cp:lastModifiedBy>
  <cp:revision>65</cp:revision>
  <dcterms:created xsi:type="dcterms:W3CDTF">2021-02-18T17:49:54Z</dcterms:created>
  <dcterms:modified xsi:type="dcterms:W3CDTF">2021-06-08T16:56:32Z</dcterms:modified>
</cp:coreProperties>
</file>